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5"/>
  </p:handoutMasterIdLst>
  <p:sldIdLst>
    <p:sldId id="331"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332" r:id="rId17"/>
    <p:sldId id="273" r:id="rId18"/>
    <p:sldId id="274" r:id="rId19"/>
    <p:sldId id="275" r:id="rId20"/>
    <p:sldId id="333"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34" r:id="rId44"/>
    <p:sldId id="312" r:id="rId45"/>
    <p:sldId id="313" r:id="rId46"/>
    <p:sldId id="314" r:id="rId47"/>
    <p:sldId id="315" r:id="rId48"/>
    <p:sldId id="316" r:id="rId49"/>
    <p:sldId id="317" r:id="rId50"/>
    <p:sldId id="319" r:id="rId51"/>
    <p:sldId id="320" r:id="rId52"/>
    <p:sldId id="321" r:id="rId53"/>
    <p:sldId id="322" r:id="rId54"/>
    <p:sldId id="324" r:id="rId55"/>
    <p:sldId id="325" r:id="rId56"/>
    <p:sldId id="326" r:id="rId57"/>
    <p:sldId id="327" r:id="rId58"/>
    <p:sldId id="328" r:id="rId59"/>
    <p:sldId id="329" r:id="rId60"/>
    <p:sldId id="335" r:id="rId61"/>
    <p:sldId id="336" r:id="rId62"/>
    <p:sldId id="337" r:id="rId63"/>
    <p:sldId id="330" r:id="rId64"/>
  </p:sldIdLst>
  <p:sldSz cx="9144000" cy="6858000" type="screen4x3"/>
  <p:notesSz cx="9144000" cy="6858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14"/>
    </p:cViewPr>
  </p:sorterViewPr>
  <p:notesViewPr>
    <p:cSldViewPr>
      <p:cViewPr varScale="1">
        <p:scale>
          <a:sx n="68" d="100"/>
          <a:sy n="68" d="100"/>
        </p:scale>
        <p:origin x="-2064" y="-90"/>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4" name="页脚占位符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58A6CA9-89C5-4B3F-BEA8-72060BB8391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2018/3/19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2018/3/19 Monday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11560" y="1124744"/>
            <a:ext cx="4442242" cy="1754326"/>
          </a:xfrm>
          <a:prstGeom prst="rect">
            <a:avLst/>
          </a:prstGeom>
          <a:noFill/>
        </p:spPr>
        <p:txBody>
          <a:bodyPr wrap="none" lIns="91440" tIns="45720" rIns="91440" bIns="45720">
            <a:spAutoFit/>
          </a:bodyPr>
          <a:lstStyle/>
          <a:p>
            <a:pPr algn="ctr"/>
            <a:r>
              <a:rPr lang="zh-CN"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各位老师</a:t>
            </a:r>
            <a:endParaRPr lang="en-US" altLang="zh-CN"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r>
              <a:rPr lang="zh-CN" alt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各位同学：</a:t>
            </a:r>
            <a:endParaRPr lang="zh-CN"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9" name="矩形 8"/>
          <p:cNvSpPr/>
          <p:nvPr/>
        </p:nvSpPr>
        <p:spPr>
          <a:xfrm>
            <a:off x="4211960" y="3717032"/>
            <a:ext cx="3384376"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大家好！</a:t>
            </a:r>
            <a:endParaRPr lang="zh-CN" altLang="en-US"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itchFamily="49" charset="-122"/>
              </a:rPr>
              <a:t>基本概念</a:t>
            </a:r>
          </a:p>
        </p:txBody>
      </p:sp>
      <p:sp>
        <p:nvSpPr>
          <p:cNvPr id="39939" name="Text Box 3"/>
          <p:cNvSpPr txBox="1">
            <a:spLocks noChangeArrowheads="1"/>
          </p:cNvSpPr>
          <p:nvPr/>
        </p:nvSpPr>
        <p:spPr bwMode="auto">
          <a:xfrm>
            <a:off x="611560" y="1340768"/>
            <a:ext cx="8153400" cy="3354765"/>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5.</a:t>
            </a:r>
            <a:r>
              <a:rPr lang="zh-CN" altLang="en-US" sz="3200" dirty="0">
                <a:latin typeface="微软雅黑" pitchFamily="34" charset="-122"/>
                <a:ea typeface="微软雅黑" pitchFamily="34" charset="-122"/>
              </a:rPr>
              <a:t>学术评价（ </a:t>
            </a:r>
            <a:r>
              <a:rPr lang="en-US" altLang="zh-CN" sz="3200" dirty="0">
                <a:latin typeface="微软雅黑" pitchFamily="34" charset="-122"/>
                <a:ea typeface="微软雅黑" pitchFamily="34" charset="-122"/>
              </a:rPr>
              <a:t>academic evaluation </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学术评价是</a:t>
            </a:r>
            <a:r>
              <a:rPr lang="zh-CN" altLang="en-US" sz="3200" dirty="0">
                <a:solidFill>
                  <a:srgbClr val="C00000"/>
                </a:solidFill>
                <a:latin typeface="微软雅黑" pitchFamily="34" charset="-122"/>
                <a:ea typeface="微软雅黑" pitchFamily="34" charset="-122"/>
              </a:rPr>
              <a:t>对学术成果的科学性、有效性、可靠性及其价值的客观评定</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在评价过程中必须遵循严格的程序和采用科学的标准，以保证学术评价的公正性。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itchFamily="49" charset="-122"/>
              </a:rPr>
              <a:t>基本概念</a:t>
            </a:r>
          </a:p>
        </p:txBody>
      </p:sp>
      <p:sp>
        <p:nvSpPr>
          <p:cNvPr id="40963" name="Text Box 3"/>
          <p:cNvSpPr txBox="1">
            <a:spLocks noChangeArrowheads="1"/>
          </p:cNvSpPr>
          <p:nvPr/>
        </p:nvSpPr>
        <p:spPr bwMode="auto">
          <a:xfrm>
            <a:off x="611560" y="1484784"/>
            <a:ext cx="8153400" cy="2609945"/>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6.</a:t>
            </a:r>
            <a:r>
              <a:rPr lang="zh-CN" altLang="en-US" sz="3200" dirty="0">
                <a:latin typeface="微软雅黑" pitchFamily="34" charset="-122"/>
                <a:ea typeface="微软雅黑" pitchFamily="34" charset="-122"/>
              </a:rPr>
              <a:t>学术不端（ </a:t>
            </a:r>
            <a:r>
              <a:rPr lang="en-US" altLang="zh-CN" sz="3200" dirty="0">
                <a:latin typeface="Times New Roman" pitchFamily="18" charset="0"/>
                <a:ea typeface="微软雅黑" pitchFamily="34" charset="-122"/>
                <a:cs typeface="Times New Roman" pitchFamily="18" charset="0"/>
              </a:rPr>
              <a:t>academic misconduct  </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学术不端是指</a:t>
            </a:r>
            <a:r>
              <a:rPr lang="zh-CN" altLang="en-US" sz="3200" dirty="0">
                <a:solidFill>
                  <a:srgbClr val="C00000"/>
                </a:solidFill>
                <a:latin typeface="微软雅黑" pitchFamily="34" charset="-122"/>
                <a:ea typeface="微软雅黑" pitchFamily="34" charset="-122"/>
              </a:rPr>
              <a:t>在科学研究和学术活动中出现的各种造假</a:t>
            </a:r>
            <a:r>
              <a:rPr lang="zh-CN" altLang="en-US" sz="3200" dirty="0" smtClean="0">
                <a:solidFill>
                  <a:srgbClr val="C00000"/>
                </a:solidFill>
                <a:latin typeface="微软雅黑" pitchFamily="34" charset="-122"/>
                <a:ea typeface="微软雅黑" pitchFamily="34" charset="-122"/>
              </a:rPr>
              <a:t>、篡改、抄袭或剽窃以及其他</a:t>
            </a:r>
            <a:r>
              <a:rPr lang="zh-CN" altLang="en-US" sz="3200" dirty="0">
                <a:solidFill>
                  <a:srgbClr val="C00000"/>
                </a:solidFill>
                <a:latin typeface="微软雅黑" pitchFamily="34" charset="-122"/>
                <a:ea typeface="微软雅黑" pitchFamily="34" charset="-122"/>
              </a:rPr>
              <a:t>违背学术共同体道德惯例的行为 </a:t>
            </a:r>
            <a:r>
              <a:rPr lang="zh-CN" altLang="en-US" sz="3200" dirty="0">
                <a:latin typeface="微软雅黑" pitchFamily="34" charset="-122"/>
                <a:ea typeface="微软雅黑" pitchFamily="34" charset="-122"/>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899592" y="476672"/>
            <a:ext cx="7467600" cy="1295400"/>
          </a:xfrm>
        </p:spPr>
        <p:txBody>
          <a:bodyPr/>
          <a:lstStyle/>
          <a:p>
            <a:r>
              <a:rPr lang="zh-CN" altLang="en-US" sz="3600" dirty="0">
                <a:solidFill>
                  <a:srgbClr val="C00000"/>
                </a:solidFill>
                <a:ea typeface="黑体" pitchFamily="2" charset="-122"/>
              </a:rPr>
              <a:t>二、科技工作者应遵守的学术</a:t>
            </a:r>
            <a:r>
              <a:rPr lang="zh-CN" altLang="en-US" sz="3600" dirty="0" smtClean="0">
                <a:solidFill>
                  <a:srgbClr val="C00000"/>
                </a:solidFill>
                <a:ea typeface="黑体" pitchFamily="2" charset="-122"/>
              </a:rPr>
              <a:t>规范</a:t>
            </a:r>
            <a:r>
              <a:rPr lang="en-US" altLang="zh-CN" sz="3600" dirty="0" smtClean="0">
                <a:solidFill>
                  <a:srgbClr val="C00000"/>
                </a:solidFill>
                <a:ea typeface="黑体" pitchFamily="2" charset="-122"/>
              </a:rPr>
              <a:t/>
            </a:r>
            <a:br>
              <a:rPr lang="en-US" altLang="zh-CN" sz="3600" dirty="0" smtClean="0">
                <a:solidFill>
                  <a:srgbClr val="C00000"/>
                </a:solidFill>
                <a:ea typeface="黑体" pitchFamily="2" charset="-122"/>
              </a:rPr>
            </a:br>
            <a:r>
              <a:rPr lang="en-US" altLang="zh-CN" sz="3600" dirty="0" smtClean="0">
                <a:solidFill>
                  <a:srgbClr val="C00000"/>
                </a:solidFill>
                <a:ea typeface="黑体" pitchFamily="2" charset="-122"/>
              </a:rPr>
              <a:t>(</a:t>
            </a:r>
            <a:r>
              <a:rPr lang="en-US" altLang="zh-CN" sz="3600" dirty="0" smtClean="0">
                <a:solidFill>
                  <a:srgbClr val="C00000"/>
                </a:solidFill>
                <a:latin typeface="Times New Roman" pitchFamily="18" charset="0"/>
                <a:ea typeface="黑体" pitchFamily="2" charset="-122"/>
                <a:cs typeface="Times New Roman" pitchFamily="18" charset="0"/>
              </a:rPr>
              <a:t>academic criteria for scientists</a:t>
            </a:r>
            <a:r>
              <a:rPr lang="en-US" altLang="zh-CN" sz="3600" dirty="0" smtClean="0">
                <a:solidFill>
                  <a:srgbClr val="C00000"/>
                </a:solidFill>
                <a:ea typeface="黑体" pitchFamily="2" charset="-122"/>
              </a:rPr>
              <a:t>)</a:t>
            </a:r>
            <a:r>
              <a:rPr lang="zh-CN" altLang="en-US" sz="3500" b="1" dirty="0" smtClean="0">
                <a:solidFill>
                  <a:srgbClr val="C00000"/>
                </a:solidFill>
                <a:ea typeface="黑体" pitchFamily="2" charset="-122"/>
              </a:rPr>
              <a:t>  </a:t>
            </a:r>
            <a:endParaRPr lang="zh-CN" altLang="en-US" sz="3500" b="1" dirty="0">
              <a:solidFill>
                <a:srgbClr val="C00000"/>
              </a:solidFill>
              <a:ea typeface="黑体" pitchFamily="2" charset="-122"/>
            </a:endParaRPr>
          </a:p>
        </p:txBody>
      </p:sp>
      <p:sp>
        <p:nvSpPr>
          <p:cNvPr id="104451" name="Text Box 3"/>
          <p:cNvSpPr txBox="1">
            <a:spLocks noChangeArrowheads="1"/>
          </p:cNvSpPr>
          <p:nvPr/>
        </p:nvSpPr>
        <p:spPr bwMode="auto">
          <a:xfrm>
            <a:off x="1331640" y="1844824"/>
            <a:ext cx="7162800" cy="4407360"/>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1.</a:t>
            </a:r>
            <a:r>
              <a:rPr lang="zh-CN" altLang="en-US" sz="3200" dirty="0">
                <a:latin typeface="微软雅黑" pitchFamily="34" charset="-122"/>
                <a:ea typeface="微软雅黑" pitchFamily="34" charset="-122"/>
              </a:rPr>
              <a:t>基本</a:t>
            </a:r>
            <a:r>
              <a:rPr lang="zh-CN" altLang="en-US" sz="3200" dirty="0" smtClean="0">
                <a:latin typeface="微软雅黑" pitchFamily="34" charset="-122"/>
                <a:ea typeface="微软雅黑" pitchFamily="34" charset="-122"/>
              </a:rPr>
              <a:t>准则（</a:t>
            </a:r>
            <a:r>
              <a:rPr lang="en-US" altLang="zh-CN" sz="3200" dirty="0" smtClean="0">
                <a:latin typeface="Times New Roman" pitchFamily="18" charset="0"/>
                <a:ea typeface="微软雅黑" pitchFamily="34" charset="-122"/>
                <a:cs typeface="Times New Roman" pitchFamily="18" charset="0"/>
              </a:rPr>
              <a:t>basic principles</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）遵纪守法，弘扬科学精神 </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）严谨治学，反对浮躁作风</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）公开、公正，开展公平竞争</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4</a:t>
            </a:r>
            <a:r>
              <a:rPr lang="zh-CN" altLang="en-US" sz="3200" dirty="0">
                <a:solidFill>
                  <a:srgbClr val="0033CC"/>
                </a:solidFill>
                <a:latin typeface="微软雅黑" pitchFamily="34" charset="-122"/>
                <a:ea typeface="微软雅黑" pitchFamily="34" charset="-122"/>
              </a:rPr>
              <a:t>）互相尊重，发扬学术民主</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5</a:t>
            </a:r>
            <a:r>
              <a:rPr lang="zh-CN" altLang="en-US" sz="3200" dirty="0">
                <a:solidFill>
                  <a:srgbClr val="0033CC"/>
                </a:solidFill>
                <a:latin typeface="微软雅黑" pitchFamily="34" charset="-122"/>
                <a:ea typeface="微软雅黑" pitchFamily="34" charset="-122"/>
              </a:rPr>
              <a:t>）以身作则，恪守学术规范</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67544" y="548680"/>
            <a:ext cx="8280920" cy="5204502"/>
          </a:xfrm>
          <a:prstGeom prst="rect">
            <a:avLst/>
          </a:prstGeom>
          <a:noFill/>
          <a:ln w="9525">
            <a:noFill/>
            <a:miter lim="800000"/>
            <a:headEnd/>
            <a:tailEnd/>
          </a:ln>
          <a:effectLst/>
        </p:spPr>
        <p:txBody>
          <a:bodyPr wrap="square">
            <a:spAutoFit/>
          </a:bodyPr>
          <a:lstStyle/>
          <a:p>
            <a:pPr>
              <a:lnSpc>
                <a:spcPct val="120000"/>
              </a:lnSpc>
              <a:spcAft>
                <a:spcPts val="600"/>
              </a:spcAft>
            </a:pPr>
            <a:r>
              <a:rPr lang="en-US" altLang="zh-CN" sz="3200" dirty="0">
                <a:latin typeface="微软雅黑" pitchFamily="34" charset="-122"/>
                <a:ea typeface="微软雅黑" pitchFamily="34" charset="-122"/>
              </a:rPr>
              <a:t>2.</a:t>
            </a:r>
            <a:r>
              <a:rPr lang="zh-CN" altLang="en-US" sz="3200" dirty="0">
                <a:latin typeface="微软雅黑" pitchFamily="34" charset="-122"/>
                <a:ea typeface="微软雅黑" pitchFamily="34" charset="-122"/>
              </a:rPr>
              <a:t>查新和项目申请</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6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creation check and project application</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6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）查新</a:t>
            </a:r>
          </a:p>
          <a:p>
            <a:pPr>
              <a:lnSpc>
                <a:spcPct val="120000"/>
              </a:lnSpc>
              <a:spcAft>
                <a:spcPts val="600"/>
              </a:spcAft>
            </a:pPr>
            <a:r>
              <a:rPr lang="zh-CN" altLang="en-US" sz="3200" dirty="0">
                <a:latin typeface="微软雅黑" pitchFamily="34" charset="-122"/>
                <a:ea typeface="微软雅黑" pitchFamily="34" charset="-122"/>
              </a:rPr>
              <a:t>        一般分立项查新和成果查新；根据查新要求到有查新资格的单位查新。</a:t>
            </a:r>
          </a:p>
          <a:p>
            <a:pPr>
              <a:lnSpc>
                <a:spcPct val="120000"/>
              </a:lnSpc>
              <a:spcAft>
                <a:spcPts val="6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）项目申请</a:t>
            </a:r>
          </a:p>
          <a:p>
            <a:pPr>
              <a:lnSpc>
                <a:spcPct val="120000"/>
              </a:lnSpc>
              <a:spcAft>
                <a:spcPts val="600"/>
              </a:spcAft>
            </a:pPr>
            <a:r>
              <a:rPr lang="zh-CN" altLang="en-US" sz="3200" dirty="0">
                <a:latin typeface="微软雅黑" pitchFamily="34" charset="-122"/>
                <a:ea typeface="微软雅黑" pitchFamily="34" charset="-122"/>
              </a:rPr>
              <a:t>        立项申请应真实、有据、创新和实事求是并根据项目申请书要求逐项填写。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4">
                                            <p:txEl>
                                              <p:pRg st="4" end="4"/>
                                            </p:txEl>
                                          </p:spTgt>
                                        </p:tgtEl>
                                        <p:attrNameLst>
                                          <p:attrName>style.visibility</p:attrName>
                                        </p:attrNameLst>
                                      </p:cBhvr>
                                      <p:to>
                                        <p:strVal val="visible"/>
                                      </p:to>
                                    </p:set>
                                    <p:anim calcmode="lin" valueType="num">
                                      <p:cBhvr additive="base">
                                        <p:cTn id="7" dur="500" fill="hold"/>
                                        <p:tgtEl>
                                          <p:spTgt spid="105474">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474">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5474">
                                            <p:txEl>
                                              <p:pRg st="5" end="5"/>
                                            </p:txEl>
                                          </p:spTgt>
                                        </p:tgtEl>
                                        <p:attrNameLst>
                                          <p:attrName>style.visibility</p:attrName>
                                        </p:attrNameLst>
                                      </p:cBhvr>
                                      <p:to>
                                        <p:strVal val="visible"/>
                                      </p:to>
                                    </p:set>
                                    <p:anim calcmode="lin" valueType="num">
                                      <p:cBhvr additive="base">
                                        <p:cTn id="11" dur="500" fill="hold"/>
                                        <p:tgtEl>
                                          <p:spTgt spid="105474">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547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683568" y="908720"/>
            <a:ext cx="7543800" cy="3662541"/>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3.</a:t>
            </a:r>
            <a:r>
              <a:rPr lang="zh-CN" altLang="en-US" sz="3200" dirty="0">
                <a:latin typeface="微软雅黑" pitchFamily="34" charset="-122"/>
                <a:ea typeface="微软雅黑" pitchFamily="34" charset="-122"/>
              </a:rPr>
              <a:t>项目实施</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actualization in research project</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）遵守项目资助单位的有关规定</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）实施过程中坚持实事求是</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）科研协作与学术民主</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1043608" y="1124744"/>
            <a:ext cx="7776864" cy="3508653"/>
          </a:xfrm>
          <a:prstGeom prst="rect">
            <a:avLst/>
          </a:prstGeom>
          <a:noFill/>
          <a:ln w="9525">
            <a:noFill/>
            <a:miter lim="800000"/>
            <a:headEnd/>
            <a:tailEnd/>
          </a:ln>
          <a:effectLst/>
        </p:spPr>
        <p:txBody>
          <a:bodyPr wrap="square">
            <a:spAutoFit/>
          </a:bodyPr>
          <a:lstStyle/>
          <a:p>
            <a:pPr>
              <a:lnSpc>
                <a:spcPct val="120000"/>
              </a:lnSpc>
            </a:pPr>
            <a:r>
              <a:rPr lang="en-US" altLang="zh-CN" sz="3200" dirty="0">
                <a:latin typeface="微软雅黑" pitchFamily="34" charset="-122"/>
                <a:ea typeface="微软雅黑" pitchFamily="34" charset="-122"/>
              </a:rPr>
              <a:t>4.</a:t>
            </a:r>
            <a:r>
              <a:rPr lang="zh-CN" altLang="en-US" sz="3200" dirty="0">
                <a:latin typeface="微软雅黑" pitchFamily="34" charset="-122"/>
                <a:ea typeface="微软雅黑" pitchFamily="34" charset="-122"/>
              </a:rPr>
              <a:t>引文和注释</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quotation and annotation</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）引文</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）注释</a:t>
            </a:r>
          </a:p>
          <a:p>
            <a:pPr>
              <a:lnSpc>
                <a:spcPct val="120000"/>
              </a:lnSpc>
              <a:spcAft>
                <a:spcPts val="1200"/>
              </a:spcAft>
            </a:pPr>
            <a:r>
              <a:rPr lang="zh-CN" altLang="en-US" sz="3200" dirty="0">
                <a:latin typeface="微软雅黑" pitchFamily="34" charset="-122"/>
                <a:ea typeface="微软雅黑" pitchFamily="34" charset="-122"/>
              </a:rPr>
              <a:t>    （</a:t>
            </a:r>
            <a:r>
              <a:rPr lang="zh-CN" altLang="en-US" sz="3200" dirty="0" smtClean="0">
                <a:latin typeface="微软雅黑" pitchFamily="34" charset="-122"/>
                <a:ea typeface="微软雅黑" pitchFamily="34" charset="-122"/>
              </a:rPr>
              <a:t>见后）</a:t>
            </a:r>
            <a:endParaRPr lang="zh-CN" altLang="en-US" sz="32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Text Box 3"/>
          <p:cNvSpPr txBox="1">
            <a:spLocks noChangeArrowheads="1"/>
          </p:cNvSpPr>
          <p:nvPr/>
        </p:nvSpPr>
        <p:spPr bwMode="auto">
          <a:xfrm>
            <a:off x="1259632" y="980728"/>
            <a:ext cx="7416824" cy="3508653"/>
          </a:xfrm>
          <a:prstGeom prst="rect">
            <a:avLst/>
          </a:prstGeom>
          <a:noFill/>
          <a:ln w="9525">
            <a:noFill/>
            <a:miter lim="800000"/>
            <a:headEnd/>
            <a:tailEnd/>
          </a:ln>
          <a:effectLst/>
        </p:spPr>
        <p:txBody>
          <a:bodyPr wrap="square">
            <a:spAutoFit/>
          </a:bodyPr>
          <a:lstStyle/>
          <a:p>
            <a:pPr>
              <a:lnSpc>
                <a:spcPct val="120000"/>
              </a:lnSpc>
            </a:pPr>
            <a:r>
              <a:rPr lang="en-US" altLang="zh-CN" sz="3200" dirty="0">
                <a:latin typeface="微软雅黑" pitchFamily="34" charset="-122"/>
                <a:ea typeface="微软雅黑" pitchFamily="34" charset="-122"/>
              </a:rPr>
              <a:t>5.</a:t>
            </a:r>
            <a:r>
              <a:rPr lang="zh-CN" altLang="en-US" sz="3200" dirty="0">
                <a:latin typeface="微软雅黑" pitchFamily="34" charset="-122"/>
                <a:ea typeface="微软雅黑" pitchFamily="34" charset="-122"/>
              </a:rPr>
              <a:t>参考文献</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references</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）原则</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）格式</a:t>
            </a:r>
          </a:p>
          <a:p>
            <a:pPr>
              <a:lnSpc>
                <a:spcPct val="120000"/>
              </a:lnSpc>
            </a:pPr>
            <a:r>
              <a:rPr lang="zh-CN" altLang="en-US" dirty="0" smtClean="0">
                <a:latin typeface="微软雅黑" pitchFamily="34" charset="-122"/>
                <a:ea typeface="微软雅黑" pitchFamily="34" charset="-122"/>
              </a:rPr>
              <a:t> </a:t>
            </a:r>
            <a:r>
              <a:rPr lang="zh-CN" altLang="en-US" sz="3200" dirty="0" smtClean="0">
                <a:latin typeface="微软雅黑" pitchFamily="34" charset="-122"/>
                <a:ea typeface="微软雅黑" pitchFamily="34" charset="-122"/>
              </a:rPr>
              <a:t>（见后）</a:t>
            </a:r>
            <a:endParaRPr lang="zh-CN" altLang="en-US" sz="32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83568" y="523958"/>
            <a:ext cx="8208912" cy="5743111"/>
          </a:xfrm>
          <a:prstGeom prst="rect">
            <a:avLst/>
          </a:prstGeom>
          <a:noFill/>
          <a:ln w="9525">
            <a:noFill/>
            <a:miter lim="800000"/>
            <a:headEnd/>
            <a:tailEnd/>
          </a:ln>
          <a:effectLst/>
        </p:spPr>
        <p:txBody>
          <a:bodyPr wrap="square">
            <a:spAutoFit/>
          </a:bodyPr>
          <a:lstStyle/>
          <a:p>
            <a:pPr>
              <a:lnSpc>
                <a:spcPct val="120000"/>
              </a:lnSpc>
            </a:pPr>
            <a:r>
              <a:rPr lang="en-US" altLang="zh-CN" sz="3200" dirty="0">
                <a:latin typeface="微软雅黑" pitchFamily="34" charset="-122"/>
                <a:ea typeface="微软雅黑" pitchFamily="34" charset="-122"/>
              </a:rPr>
              <a:t>6.</a:t>
            </a:r>
            <a:r>
              <a:rPr lang="zh-CN" altLang="en-US" sz="3200" dirty="0">
                <a:latin typeface="微软雅黑" pitchFamily="34" charset="-122"/>
                <a:ea typeface="微软雅黑" pitchFamily="34" charset="-122"/>
              </a:rPr>
              <a:t>学术成果的发表与后续工作</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publication and follow on works</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）发表</a:t>
            </a: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不得代写论文或成果造假</a:t>
            </a: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不得一稿多投</a:t>
            </a: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成果署名：惯例；</a:t>
            </a:r>
            <a:r>
              <a:rPr lang="zh-CN" altLang="en-US" sz="3200" dirty="0" smtClean="0">
                <a:latin typeface="微软雅黑" pitchFamily="34" charset="-122"/>
                <a:ea typeface="微软雅黑" pitchFamily="34" charset="-122"/>
              </a:rPr>
              <a:t>协商</a:t>
            </a:r>
            <a:endParaRPr lang="en-US" altLang="zh-CN" sz="3200" dirty="0" smtClean="0">
              <a:latin typeface="微软雅黑" pitchFamily="34" charset="-122"/>
              <a:ea typeface="微软雅黑" pitchFamily="34" charset="-122"/>
            </a:endParaRPr>
          </a:p>
          <a:p>
            <a:pPr>
              <a:lnSpc>
                <a:spcPct val="120000"/>
              </a:lnSpc>
              <a:spcAft>
                <a:spcPts val="1200"/>
              </a:spcAft>
              <a:buClr>
                <a:srgbClr val="0033CC"/>
              </a:buClr>
              <a:buSzPct val="85000"/>
              <a:buFont typeface="Wingdings" pitchFamily="2" charset="2"/>
              <a:buChar char="l"/>
            </a:pPr>
            <a:r>
              <a:rPr lang="zh-CN" altLang="en-US" sz="3200" dirty="0" smtClean="0">
                <a:latin typeface="微软雅黑" pitchFamily="34" charset="-122"/>
                <a:ea typeface="微软雅黑" pitchFamily="34" charset="-122"/>
              </a:rPr>
              <a:t>专利申请：遵循</a:t>
            </a: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中华人民共和国专利法</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致谢</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1828800" y="1143000"/>
            <a:ext cx="6019800" cy="3662541"/>
          </a:xfrm>
          <a:prstGeom prst="rect">
            <a:avLst/>
          </a:prstGeom>
          <a:noFill/>
          <a:ln w="9525">
            <a:noFill/>
            <a:miter lim="800000"/>
            <a:headEnd/>
            <a:tailEnd/>
          </a:ln>
          <a:effectLst/>
        </p:spPr>
        <p:txBody>
          <a:bodyPr>
            <a:spAutoFit/>
          </a:bodyPr>
          <a:lstStyle/>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）后续工作</a:t>
            </a: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a:t>
            </a:r>
            <a:r>
              <a:rPr lang="zh-CN" altLang="en-US" sz="3200" dirty="0" smtClean="0">
                <a:latin typeface="微软雅黑" pitchFamily="34" charset="-122"/>
                <a:ea typeface="微软雅黑" pitchFamily="34" charset="-122"/>
              </a:rPr>
              <a:t>有错必纠</a:t>
            </a:r>
            <a:endParaRPr lang="zh-CN" altLang="en-US" sz="3200" dirty="0">
              <a:latin typeface="微软雅黑" pitchFamily="34" charset="-122"/>
              <a:ea typeface="微软雅黑" pitchFamily="34" charset="-122"/>
            </a:endParaRP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反对炒作</a:t>
            </a: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有利后续研究工作</a:t>
            </a:r>
          </a:p>
          <a:p>
            <a:pPr>
              <a:lnSpc>
                <a:spcPct val="120000"/>
              </a:lnSpc>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 保密原则</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2"/>
          <p:cNvSpPr txBox="1">
            <a:spLocks noChangeArrowheads="1"/>
          </p:cNvSpPr>
          <p:nvPr/>
        </p:nvSpPr>
        <p:spPr bwMode="auto">
          <a:xfrm>
            <a:off x="1691680" y="764704"/>
            <a:ext cx="6477000" cy="3662541"/>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7.</a:t>
            </a:r>
            <a:r>
              <a:rPr lang="zh-CN" altLang="en-US" sz="3200" dirty="0">
                <a:latin typeface="微软雅黑" pitchFamily="34" charset="-122"/>
                <a:ea typeface="微软雅黑" pitchFamily="34" charset="-122"/>
              </a:rPr>
              <a:t>学术评价</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zh-CN" altLang="en-US"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academic evaluation</a:t>
            </a:r>
            <a:r>
              <a:rPr lang="zh-CN" altLang="en-US"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）同行评议</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）坚持客观公正原则</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）执行回避和保密制度</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19672" y="1124744"/>
            <a:ext cx="5715000" cy="2667000"/>
          </a:xfrm>
        </p:spPr>
        <p:txBody>
          <a:bodyPr>
            <a:normAutofit fontScale="90000"/>
          </a:bodyPr>
          <a:lstStyle/>
          <a:p>
            <a:pPr>
              <a:lnSpc>
                <a:spcPct val="120000"/>
              </a:lnSpc>
            </a:pPr>
            <a:r>
              <a:rPr lang="zh-CN" altLang="en-US" sz="4800" b="1" dirty="0">
                <a:solidFill>
                  <a:srgbClr val="C00000"/>
                </a:solidFill>
                <a:ea typeface="华文中宋" pitchFamily="2" charset="-122"/>
              </a:rPr>
              <a:t>高等学校科学技术</a:t>
            </a:r>
            <a:br>
              <a:rPr lang="zh-CN" altLang="en-US" sz="4800" b="1" dirty="0">
                <a:solidFill>
                  <a:srgbClr val="C00000"/>
                </a:solidFill>
                <a:ea typeface="华文中宋" pitchFamily="2" charset="-122"/>
              </a:rPr>
            </a:br>
            <a:r>
              <a:rPr lang="zh-CN" altLang="en-US" sz="4800" b="1" dirty="0">
                <a:solidFill>
                  <a:srgbClr val="C00000"/>
                </a:solidFill>
                <a:ea typeface="华文中宋" pitchFamily="2" charset="-122"/>
              </a:rPr>
              <a:t>学术规范</a:t>
            </a:r>
            <a:r>
              <a:rPr lang="zh-CN" altLang="en-US" sz="4800" b="1" dirty="0" smtClean="0">
                <a:solidFill>
                  <a:srgbClr val="C00000"/>
                </a:solidFill>
                <a:ea typeface="华文中宋" pitchFamily="2" charset="-122"/>
              </a:rPr>
              <a:t>指南（第二版）</a:t>
            </a:r>
            <a:r>
              <a:rPr lang="zh-CN" altLang="en-US" sz="3300" b="1" dirty="0" smtClean="0">
                <a:solidFill>
                  <a:srgbClr val="C00000"/>
                </a:solidFill>
                <a:ea typeface="华文中宋" pitchFamily="2" charset="-122"/>
              </a:rPr>
              <a:t> </a:t>
            </a:r>
            <a:r>
              <a:rPr lang="zh-CN" altLang="en-US" sz="3300" b="1" dirty="0">
                <a:solidFill>
                  <a:srgbClr val="FF6600"/>
                </a:solidFill>
                <a:ea typeface="华文中宋" pitchFamily="2" charset="-122"/>
              </a:rPr>
              <a:t/>
            </a:r>
            <a:br>
              <a:rPr lang="zh-CN" altLang="en-US" sz="3300" b="1" dirty="0">
                <a:solidFill>
                  <a:srgbClr val="FF6600"/>
                </a:solidFill>
                <a:ea typeface="华文中宋" pitchFamily="2" charset="-122"/>
              </a:rPr>
            </a:br>
            <a:r>
              <a:rPr lang="zh-CN" altLang="en-US" sz="3700" b="1" dirty="0">
                <a:solidFill>
                  <a:srgbClr val="0033CC"/>
                </a:solidFill>
                <a:ea typeface="华文中宋" pitchFamily="2" charset="-122"/>
              </a:rPr>
              <a:t>（</a:t>
            </a:r>
            <a:r>
              <a:rPr lang="zh-CN" altLang="en-US" sz="3700" dirty="0">
                <a:solidFill>
                  <a:srgbClr val="0033CC"/>
                </a:solidFill>
                <a:ea typeface="华文中宋" pitchFamily="2" charset="-122"/>
              </a:rPr>
              <a:t>宣讲稿</a:t>
            </a:r>
            <a:r>
              <a:rPr lang="zh-CN" altLang="en-US" sz="3700" b="1" dirty="0">
                <a:solidFill>
                  <a:srgbClr val="0033CC"/>
                </a:solidFill>
                <a:ea typeface="华文中宋" pitchFamily="2" charset="-122"/>
              </a:rPr>
              <a:t>）</a:t>
            </a:r>
          </a:p>
        </p:txBody>
      </p:sp>
      <p:sp>
        <p:nvSpPr>
          <p:cNvPr id="5123" name="Rectangle 3"/>
          <p:cNvSpPr>
            <a:spLocks noGrp="1" noChangeArrowheads="1"/>
          </p:cNvSpPr>
          <p:nvPr>
            <p:ph type="subTitle" idx="1"/>
          </p:nvPr>
        </p:nvSpPr>
        <p:spPr>
          <a:xfrm>
            <a:off x="2123728" y="4581128"/>
            <a:ext cx="4876800" cy="1752600"/>
          </a:xfrm>
        </p:spPr>
        <p:txBody>
          <a:bodyPr/>
          <a:lstStyle/>
          <a:p>
            <a:r>
              <a:rPr lang="zh-CN" altLang="en-US" sz="3600" dirty="0">
                <a:solidFill>
                  <a:srgbClr val="0033CC"/>
                </a:solidFill>
                <a:ea typeface="华文中宋" pitchFamily="2" charset="-122"/>
              </a:rPr>
              <a:t>教育部科学技术委员会</a:t>
            </a:r>
          </a:p>
          <a:p>
            <a:r>
              <a:rPr lang="zh-CN" altLang="en-US" sz="3600" dirty="0">
                <a:solidFill>
                  <a:srgbClr val="0033CC"/>
                </a:solidFill>
                <a:ea typeface="华文中宋" pitchFamily="2" charset="-122"/>
              </a:rPr>
              <a:t>学风建设委员会</a:t>
            </a:r>
          </a:p>
        </p:txBody>
      </p:sp>
      <p:sp>
        <p:nvSpPr>
          <p:cNvPr id="5124" name="Text Box 4"/>
          <p:cNvSpPr txBox="1">
            <a:spLocks noChangeArrowheads="1"/>
          </p:cNvSpPr>
          <p:nvPr/>
        </p:nvSpPr>
        <p:spPr bwMode="auto">
          <a:xfrm>
            <a:off x="3352800" y="6400800"/>
            <a:ext cx="2232025" cy="457200"/>
          </a:xfrm>
          <a:prstGeom prst="rect">
            <a:avLst/>
          </a:prstGeom>
          <a:noFill/>
          <a:ln w="9525">
            <a:noFill/>
            <a:miter lim="800000"/>
            <a:headEnd/>
            <a:tailEnd/>
          </a:ln>
          <a:effectLst/>
        </p:spPr>
        <p:txBody>
          <a:bodyPr wrap="none">
            <a:spAutoFit/>
          </a:bodyPr>
          <a:lstStyle/>
          <a:p>
            <a:fld id="{F54893A4-4AAA-40DA-8CF1-DF2F5EFC3DAA}" type="datetime2">
              <a:rPr lang="zh-CN" altLang="en-US" sz="2400">
                <a:latin typeface="华文中宋" pitchFamily="2" charset="-122"/>
                <a:ea typeface="华文中宋" pitchFamily="2" charset="-122"/>
              </a:rPr>
              <a:pPr/>
              <a:t>2018年3月19日 Monday</a:t>
            </a:fld>
            <a:endParaRPr lang="en-US" altLang="zh-CN" sz="2400" dirty="0">
              <a:latin typeface="华文中宋" pitchFamily="2" charset="-122"/>
              <a:ea typeface="华文中宋"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Text Box 3"/>
          <p:cNvSpPr txBox="1">
            <a:spLocks noChangeArrowheads="1"/>
          </p:cNvSpPr>
          <p:nvPr/>
        </p:nvSpPr>
        <p:spPr bwMode="auto">
          <a:xfrm>
            <a:off x="1619672" y="1196752"/>
            <a:ext cx="6400800" cy="2917722"/>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8.</a:t>
            </a:r>
            <a:r>
              <a:rPr lang="zh-CN" altLang="en-US" sz="3200" dirty="0">
                <a:latin typeface="微软雅黑" pitchFamily="34" charset="-122"/>
                <a:ea typeface="微软雅黑" pitchFamily="34" charset="-122"/>
              </a:rPr>
              <a:t>学术批评</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academic criticism</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）实事求是，以理服人</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）鼓励争鸣，促进繁荣</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827584" y="620688"/>
            <a:ext cx="7776864" cy="5152180"/>
          </a:xfrm>
          <a:prstGeom prst="rect">
            <a:avLst/>
          </a:prstGeom>
          <a:noFill/>
          <a:ln w="9525">
            <a:noFill/>
            <a:miter lim="800000"/>
            <a:headEnd/>
            <a:tailEnd/>
          </a:ln>
          <a:effectLst/>
        </p:spPr>
        <p:txBody>
          <a:bodyPr wrap="square">
            <a:spAutoFit/>
          </a:bodyPr>
          <a:lstStyle/>
          <a:p>
            <a:pPr>
              <a:lnSpc>
                <a:spcPct val="120000"/>
              </a:lnSpc>
              <a:spcAft>
                <a:spcPts val="1200"/>
              </a:spcAft>
            </a:pPr>
            <a:r>
              <a:rPr lang="en-US" altLang="zh-CN" sz="3200" dirty="0">
                <a:latin typeface="微软雅黑" pitchFamily="34" charset="-122"/>
                <a:ea typeface="微软雅黑" pitchFamily="34" charset="-122"/>
              </a:rPr>
              <a:t>9.</a:t>
            </a:r>
            <a:r>
              <a:rPr lang="zh-CN" altLang="en-US" sz="3200" dirty="0">
                <a:latin typeface="微软雅黑" pitchFamily="34" charset="-122"/>
                <a:ea typeface="微软雅黑" pitchFamily="34" charset="-122"/>
              </a:rPr>
              <a:t>人及试验动物研究对象</a:t>
            </a:r>
            <a:r>
              <a:rPr lang="zh-CN" altLang="en-US" sz="3200" dirty="0" smtClean="0">
                <a:latin typeface="微软雅黑" pitchFamily="34" charset="-122"/>
                <a:ea typeface="微软雅黑" pitchFamily="34" charset="-122"/>
              </a:rPr>
              <a:t>规范</a:t>
            </a:r>
            <a:endParaRPr lang="en-US" altLang="zh-CN" sz="3200" dirty="0" smtClean="0">
              <a:latin typeface="微软雅黑" pitchFamily="34" charset="-122"/>
              <a:ea typeface="微软雅黑" pitchFamily="34" charset="-122"/>
            </a:endParaRPr>
          </a:p>
          <a:p>
            <a:pPr>
              <a:lnSpc>
                <a:spcPct val="120000"/>
              </a:lnSpc>
              <a:spcAft>
                <a:spcPts val="1200"/>
              </a:spcAft>
            </a:pPr>
            <a:r>
              <a:rPr lang="en-US" altLang="zh-CN"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criteria of experiments on human and animals</a:t>
            </a:r>
            <a:r>
              <a:rPr lang="en-US" altLang="zh-CN"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）以人为实验对象 </a:t>
            </a:r>
          </a:p>
          <a:p>
            <a:pPr lvl="1">
              <a:lnSpc>
                <a:spcPct val="120000"/>
              </a:lnSpc>
              <a:spcAft>
                <a:spcPts val="1200"/>
              </a:spcAft>
              <a:buClr>
                <a:srgbClr val="C00000"/>
              </a:buClr>
              <a:buSzPct val="85000"/>
              <a:buFont typeface="Wingdings" pitchFamily="2" charset="2"/>
              <a:buChar char="l"/>
            </a:pPr>
            <a:r>
              <a:rPr lang="zh-CN" altLang="en-US" sz="3200" dirty="0">
                <a:solidFill>
                  <a:srgbClr val="008000"/>
                </a:solidFill>
                <a:latin typeface="微软雅黑" pitchFamily="34" charset="-122"/>
                <a:ea typeface="微软雅黑" pitchFamily="34" charset="-122"/>
              </a:rPr>
              <a:t> </a:t>
            </a:r>
            <a:r>
              <a:rPr lang="zh-CN" altLang="en-US" sz="3200" dirty="0">
                <a:solidFill>
                  <a:srgbClr val="C00000"/>
                </a:solidFill>
                <a:latin typeface="微软雅黑" pitchFamily="34" charset="-122"/>
                <a:ea typeface="微软雅黑" pitchFamily="34" charset="-122"/>
              </a:rPr>
              <a:t>知情</a:t>
            </a:r>
          </a:p>
          <a:p>
            <a:pPr lvl="1">
              <a:lnSpc>
                <a:spcPct val="120000"/>
              </a:lnSpc>
              <a:spcAft>
                <a:spcPts val="1200"/>
              </a:spcAft>
              <a:buClr>
                <a:srgbClr val="C00000"/>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 自愿</a:t>
            </a:r>
          </a:p>
          <a:p>
            <a:pPr lvl="1">
              <a:lnSpc>
                <a:spcPct val="120000"/>
              </a:lnSpc>
              <a:spcAft>
                <a:spcPts val="1200"/>
              </a:spcAft>
              <a:buClr>
                <a:srgbClr val="C00000"/>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 无害</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）以动物为实验对象 </a:t>
            </a:r>
          </a:p>
        </p:txBody>
      </p:sp>
      <p:sp>
        <p:nvSpPr>
          <p:cNvPr id="111619" name="Text Box 3"/>
          <p:cNvSpPr txBox="1">
            <a:spLocks noChangeArrowheads="1"/>
          </p:cNvSpPr>
          <p:nvPr/>
        </p:nvSpPr>
        <p:spPr bwMode="auto">
          <a:xfrm>
            <a:off x="539552" y="5877272"/>
            <a:ext cx="7471917" cy="565604"/>
          </a:xfrm>
          <a:prstGeom prst="rect">
            <a:avLst/>
          </a:prstGeom>
          <a:noFill/>
          <a:ln w="9525">
            <a:noFill/>
            <a:miter lim="800000"/>
            <a:headEnd/>
            <a:tailEnd/>
          </a:ln>
          <a:effectLst/>
        </p:spPr>
        <p:txBody>
          <a:bodyPr wrap="none">
            <a:spAutoFit/>
          </a:bodyPr>
          <a:lstStyle/>
          <a:p>
            <a:pPr>
              <a:lnSpc>
                <a:spcPct val="120000"/>
              </a:lnSpc>
            </a:pPr>
            <a:r>
              <a:rPr lang="zh-CN" altLang="en-US" sz="2800" dirty="0">
                <a:latin typeface="微软雅黑" pitchFamily="34" charset="-122"/>
                <a:ea typeface="微软雅黑" pitchFamily="34" charset="-122"/>
              </a:rPr>
              <a:t>科技部：</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关于善待实验动物的指导性意见</a:t>
            </a:r>
            <a:r>
              <a:rPr lang="en-US" altLang="zh-CN" sz="2800" dirty="0">
                <a:latin typeface="微软雅黑" pitchFamily="34" charset="-122"/>
                <a:ea typeface="微软雅黑"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1618">
                                            <p:txEl>
                                              <p:pRg st="6" end="6"/>
                                            </p:txEl>
                                          </p:spTgt>
                                        </p:tgtEl>
                                        <p:attrNameLst>
                                          <p:attrName>style.visibility</p:attrName>
                                        </p:attrNameLst>
                                      </p:cBhvr>
                                      <p:to>
                                        <p:strVal val="visible"/>
                                      </p:to>
                                    </p:set>
                                    <p:anim calcmode="lin" valueType="num">
                                      <p:cBhvr additive="base">
                                        <p:cTn id="7" dur="500" fill="hold"/>
                                        <p:tgtEl>
                                          <p:spTgt spid="111618">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1618">
                                            <p:txEl>
                                              <p:pRg st="6" end="6"/>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1619"/>
                                        </p:tgtEl>
                                        <p:attrNameLst>
                                          <p:attrName>style.visibility</p:attrName>
                                        </p:attrNameLst>
                                      </p:cBhvr>
                                      <p:to>
                                        <p:strVal val="visible"/>
                                      </p:to>
                                    </p:set>
                                    <p:anim calcmode="lin" valueType="num">
                                      <p:cBhvr additive="base">
                                        <p:cTn id="12" dur="500" fill="hold"/>
                                        <p:tgtEl>
                                          <p:spTgt spid="111619"/>
                                        </p:tgtEl>
                                        <p:attrNameLst>
                                          <p:attrName>ppt_x</p:attrName>
                                        </p:attrNameLst>
                                      </p:cBhvr>
                                      <p:tavLst>
                                        <p:tav tm="0">
                                          <p:val>
                                            <p:strVal val="0-#ppt_w/2"/>
                                          </p:val>
                                        </p:tav>
                                        <p:tav tm="100000">
                                          <p:val>
                                            <p:strVal val="#ppt_x"/>
                                          </p:val>
                                        </p:tav>
                                      </p:tavLst>
                                    </p:anim>
                                    <p:anim calcmode="lin" valueType="num">
                                      <p:cBhvr additive="base">
                                        <p:cTn id="13" dur="500" fill="hold"/>
                                        <p:tgtEl>
                                          <p:spTgt spid="1116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uild="p"/>
      <p:bldP spid="1116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11560" y="188640"/>
            <a:ext cx="6400800" cy="1295400"/>
          </a:xfrm>
        </p:spPr>
        <p:txBody>
          <a:bodyPr/>
          <a:lstStyle/>
          <a:p>
            <a:r>
              <a:rPr lang="zh-CN" altLang="en-US" sz="3600" dirty="0">
                <a:solidFill>
                  <a:srgbClr val="C00000"/>
                </a:solidFill>
                <a:ea typeface="黑体" pitchFamily="2" charset="-122"/>
              </a:rPr>
              <a:t>三、学术规范中的相关</a:t>
            </a:r>
            <a:r>
              <a:rPr lang="zh-CN" altLang="en-US" sz="3600" dirty="0" smtClean="0">
                <a:solidFill>
                  <a:srgbClr val="C00000"/>
                </a:solidFill>
                <a:ea typeface="黑体" pitchFamily="2" charset="-122"/>
              </a:rPr>
              <a:t>规定</a:t>
            </a:r>
            <a:r>
              <a:rPr lang="en-US" altLang="zh-CN" sz="3600" dirty="0" smtClean="0">
                <a:solidFill>
                  <a:srgbClr val="C00000"/>
                </a:solidFill>
                <a:ea typeface="黑体" pitchFamily="2" charset="-122"/>
              </a:rPr>
              <a:t/>
            </a:r>
            <a:br>
              <a:rPr lang="en-US" altLang="zh-CN" sz="3600" dirty="0" smtClean="0">
                <a:solidFill>
                  <a:srgbClr val="C00000"/>
                </a:solidFill>
                <a:ea typeface="黑体" pitchFamily="2" charset="-122"/>
              </a:rPr>
            </a:br>
            <a:r>
              <a:rPr lang="en-US" altLang="zh-CN" sz="3600" dirty="0" smtClean="0">
                <a:solidFill>
                  <a:srgbClr val="C00000"/>
                </a:solidFill>
                <a:ea typeface="黑体" pitchFamily="2" charset="-122"/>
              </a:rPr>
              <a:t>(</a:t>
            </a:r>
            <a:r>
              <a:rPr lang="en-US" altLang="zh-CN" sz="3600" dirty="0" smtClean="0">
                <a:solidFill>
                  <a:srgbClr val="C00000"/>
                </a:solidFill>
                <a:latin typeface="Times New Roman" pitchFamily="18" charset="0"/>
                <a:ea typeface="黑体" pitchFamily="2" charset="-122"/>
                <a:cs typeface="Times New Roman" pitchFamily="18" charset="0"/>
              </a:rPr>
              <a:t>relevant rules in academic</a:t>
            </a:r>
            <a:r>
              <a:rPr lang="en-US" altLang="zh-CN" sz="3600" dirty="0" smtClean="0">
                <a:solidFill>
                  <a:srgbClr val="C00000"/>
                </a:solidFill>
                <a:ea typeface="黑体" pitchFamily="2" charset="-122"/>
              </a:rPr>
              <a:t>)</a:t>
            </a:r>
            <a:r>
              <a:rPr lang="zh-CN" altLang="en-US" sz="3500" b="1" dirty="0" smtClean="0">
                <a:solidFill>
                  <a:srgbClr val="C00000"/>
                </a:solidFill>
                <a:ea typeface="黑体" pitchFamily="2" charset="-122"/>
              </a:rPr>
              <a:t> </a:t>
            </a:r>
            <a:endParaRPr lang="zh-CN" altLang="en-US" sz="3500" b="1" dirty="0">
              <a:solidFill>
                <a:srgbClr val="C00000"/>
              </a:solidFill>
              <a:ea typeface="黑体" pitchFamily="2" charset="-122"/>
            </a:endParaRPr>
          </a:p>
        </p:txBody>
      </p:sp>
      <p:sp>
        <p:nvSpPr>
          <p:cNvPr id="52227" name="Text Box 3"/>
          <p:cNvSpPr txBox="1">
            <a:spLocks noChangeArrowheads="1"/>
          </p:cNvSpPr>
          <p:nvPr/>
        </p:nvSpPr>
        <p:spPr bwMode="auto">
          <a:xfrm>
            <a:off x="755576" y="1484784"/>
            <a:ext cx="8153400" cy="5231369"/>
          </a:xfrm>
          <a:prstGeom prst="rect">
            <a:avLst/>
          </a:prstGeom>
          <a:noFill/>
          <a:ln w="9525">
            <a:noFill/>
            <a:miter lim="800000"/>
            <a:headEnd/>
            <a:tailEnd/>
          </a:ln>
          <a:effectLst/>
        </p:spPr>
        <p:txBody>
          <a:bodyPr>
            <a:spAutoFit/>
          </a:bodyPr>
          <a:lstStyle/>
          <a:p>
            <a:pPr>
              <a:lnSpc>
                <a:spcPct val="120000"/>
              </a:lnSpc>
              <a:spcAft>
                <a:spcPts val="600"/>
              </a:spcAft>
            </a:pPr>
            <a:r>
              <a:rPr lang="en-US" altLang="zh-CN" sz="3200" dirty="0">
                <a:latin typeface="微软雅黑" pitchFamily="34" charset="-122"/>
                <a:ea typeface="微软雅黑" pitchFamily="34" charset="-122"/>
              </a:rPr>
              <a:t>1.</a:t>
            </a:r>
            <a:r>
              <a:rPr lang="zh-CN" altLang="en-US" sz="3200" dirty="0">
                <a:latin typeface="微软雅黑" pitchFamily="34" charset="-122"/>
                <a:ea typeface="微软雅黑" pitchFamily="34" charset="-122"/>
              </a:rPr>
              <a:t>引用（</a:t>
            </a:r>
            <a:r>
              <a:rPr lang="en-US" altLang="zh-CN" sz="3200" dirty="0" smtClean="0">
                <a:latin typeface="微软雅黑" pitchFamily="34" charset="-122"/>
                <a:ea typeface="微软雅黑" pitchFamily="34" charset="-122"/>
              </a:rPr>
              <a:t>quotation and citation</a:t>
            </a:r>
            <a:r>
              <a:rPr lang="zh-CN" altLang="en-US"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Aft>
                <a:spcPts val="6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）概念</a:t>
            </a:r>
          </a:p>
          <a:p>
            <a:pPr>
              <a:lnSpc>
                <a:spcPct val="120000"/>
              </a:lnSpc>
              <a:spcAft>
                <a:spcPts val="600"/>
              </a:spcAft>
            </a:pPr>
            <a:r>
              <a:rPr lang="zh-CN" altLang="en-US" sz="3200" dirty="0">
                <a:latin typeface="微软雅黑" pitchFamily="34" charset="-122"/>
                <a:ea typeface="微软雅黑" pitchFamily="34" charset="-122"/>
              </a:rPr>
              <a:t>根据</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著作权法</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有关“引用”的规定 ：</a:t>
            </a:r>
          </a:p>
          <a:p>
            <a:pPr>
              <a:lnSpc>
                <a:spcPct val="120000"/>
              </a:lnSpc>
              <a:spcAft>
                <a:spcPts val="600"/>
              </a:spcAft>
              <a:buClr>
                <a:srgbClr val="C00000"/>
              </a:buClr>
              <a:buSzPct val="85000"/>
              <a:buFont typeface="Wingdings" pitchFamily="2" charset="2"/>
              <a:buChar char="l"/>
            </a:pPr>
            <a:r>
              <a:rPr lang="zh-CN" altLang="en-US" sz="3200" dirty="0">
                <a:solidFill>
                  <a:srgbClr val="CCCCFF"/>
                </a:solidFill>
                <a:latin typeface="微软雅黑" pitchFamily="34" charset="-122"/>
                <a:ea typeface="微软雅黑" pitchFamily="34" charset="-122"/>
              </a:rPr>
              <a:t> </a:t>
            </a:r>
            <a:r>
              <a:rPr lang="zh-CN" altLang="en-US" sz="3200" dirty="0">
                <a:solidFill>
                  <a:srgbClr val="0033CC"/>
                </a:solidFill>
                <a:latin typeface="微软雅黑" pitchFamily="34" charset="-122"/>
                <a:ea typeface="微软雅黑" pitchFamily="34" charset="-122"/>
              </a:rPr>
              <a:t>引用的作品是已经发表的</a:t>
            </a:r>
          </a:p>
          <a:p>
            <a:pPr>
              <a:lnSpc>
                <a:spcPct val="120000"/>
              </a:lnSpc>
              <a:spcAft>
                <a:spcPts val="600"/>
              </a:spcAft>
              <a:buClr>
                <a:srgbClr val="C00000"/>
              </a:buClr>
              <a:buSzPct val="85000"/>
              <a:buFont typeface="Wingdings" pitchFamily="2" charset="2"/>
              <a:buChar char="l"/>
            </a:pPr>
            <a:r>
              <a:rPr lang="zh-CN" altLang="en-US" sz="3200" dirty="0">
                <a:solidFill>
                  <a:srgbClr val="0033CC"/>
                </a:solidFill>
                <a:latin typeface="微软雅黑" pitchFamily="34" charset="-122"/>
                <a:ea typeface="微软雅黑" pitchFamily="34" charset="-122"/>
              </a:rPr>
              <a:t> 引用的比例适当</a:t>
            </a:r>
          </a:p>
          <a:p>
            <a:pPr>
              <a:lnSpc>
                <a:spcPct val="120000"/>
              </a:lnSpc>
              <a:spcAft>
                <a:spcPts val="600"/>
              </a:spcAft>
              <a:buClr>
                <a:srgbClr val="C00000"/>
              </a:buClr>
              <a:buSzPct val="85000"/>
              <a:buFont typeface="Wingdings" pitchFamily="2" charset="2"/>
              <a:buChar char="l"/>
            </a:pPr>
            <a:r>
              <a:rPr lang="zh-CN" altLang="en-US" sz="3200" dirty="0">
                <a:solidFill>
                  <a:srgbClr val="0033CC"/>
                </a:solidFill>
                <a:latin typeface="微软雅黑" pitchFamily="34" charset="-122"/>
                <a:ea typeface="微软雅黑" pitchFamily="34" charset="-122"/>
              </a:rPr>
              <a:t> 引用需注明出处</a:t>
            </a:r>
          </a:p>
          <a:p>
            <a:pPr>
              <a:lnSpc>
                <a:spcPct val="120000"/>
              </a:lnSpc>
              <a:spcAft>
                <a:spcPts val="600"/>
              </a:spcAft>
            </a:pPr>
            <a:r>
              <a:rPr lang="zh-CN" altLang="en-US" sz="3200" dirty="0">
                <a:latin typeface="微软雅黑" pitchFamily="34" charset="-122"/>
                <a:ea typeface="微软雅黑" pitchFamily="34" charset="-122"/>
              </a:rPr>
              <a:t>但对于</a:t>
            </a:r>
            <a:r>
              <a:rPr lang="zh-CN" altLang="en-US" sz="3200" dirty="0">
                <a:solidFill>
                  <a:srgbClr val="0033CC"/>
                </a:solidFill>
                <a:latin typeface="微软雅黑" pitchFamily="34" charset="-122"/>
                <a:ea typeface="微软雅黑" pitchFamily="34" charset="-122"/>
              </a:rPr>
              <a:t>公识</a:t>
            </a:r>
            <a:r>
              <a:rPr lang="en-US" altLang="zh-CN" sz="3200" dirty="0">
                <a:latin typeface="微软雅黑" pitchFamily="34" charset="-122"/>
                <a:ea typeface="微软雅黑" pitchFamily="34" charset="-122"/>
              </a:rPr>
              <a:t>( common knowledge) </a:t>
            </a:r>
            <a:r>
              <a:rPr lang="zh-CN" altLang="en-US" sz="3200" dirty="0">
                <a:latin typeface="微软雅黑" pitchFamily="34" charset="-122"/>
                <a:ea typeface="微软雅黑" pitchFamily="34" charset="-122"/>
              </a:rPr>
              <a:t>，在引用时不需要注明出处。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227">
                                            <p:txEl>
                                              <p:pRg st="1" end="1"/>
                                            </p:txEl>
                                          </p:spTgt>
                                        </p:tgtEl>
                                        <p:attrNameLst>
                                          <p:attrName>style.visibility</p:attrName>
                                        </p:attrNameLst>
                                      </p:cBhvr>
                                      <p:to>
                                        <p:strVal val="visible"/>
                                      </p:to>
                                    </p:set>
                                    <p:anim calcmode="lin" valueType="num">
                                      <p:cBhvr additive="base">
                                        <p:cTn id="13"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52227">
                                            <p:txEl>
                                              <p:pRg st="3" end="3"/>
                                            </p:txEl>
                                          </p:spTgt>
                                        </p:tgtEl>
                                        <p:attrNameLst>
                                          <p:attrName>style.visibility</p:attrName>
                                        </p:attrNameLst>
                                      </p:cBhvr>
                                      <p:to>
                                        <p:strVal val="visible"/>
                                      </p:to>
                                    </p:set>
                                    <p:anim calcmode="lin" valueType="num">
                                      <p:cBhvr additive="base">
                                        <p:cTn id="21"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222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52227">
                                            <p:txEl>
                                              <p:pRg st="4" end="4"/>
                                            </p:txEl>
                                          </p:spTgt>
                                        </p:tgtEl>
                                        <p:attrNameLst>
                                          <p:attrName>style.visibility</p:attrName>
                                        </p:attrNameLst>
                                      </p:cBhvr>
                                      <p:to>
                                        <p:strVal val="visible"/>
                                      </p:to>
                                    </p:set>
                                    <p:anim calcmode="lin" valueType="num">
                                      <p:cBhvr additive="base">
                                        <p:cTn id="25"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52227">
                                            <p:txEl>
                                              <p:pRg st="5" end="5"/>
                                            </p:txEl>
                                          </p:spTgt>
                                        </p:tgtEl>
                                        <p:attrNameLst>
                                          <p:attrName>style.visibility</p:attrName>
                                        </p:attrNameLst>
                                      </p:cBhvr>
                                      <p:to>
                                        <p:strVal val="visible"/>
                                      </p:to>
                                    </p:set>
                                    <p:anim calcmode="lin" valueType="num">
                                      <p:cBhvr additive="base">
                                        <p:cTn id="29" dur="5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2227">
                                            <p:txEl>
                                              <p:pRg st="6" end="6"/>
                                            </p:txEl>
                                          </p:spTgt>
                                        </p:tgtEl>
                                        <p:attrNameLst>
                                          <p:attrName>style.visibility</p:attrName>
                                        </p:attrNameLst>
                                      </p:cBhvr>
                                      <p:to>
                                        <p:strVal val="visible"/>
                                      </p:to>
                                    </p:set>
                                    <p:anim calcmode="lin" valueType="num">
                                      <p:cBhvr additive="base">
                                        <p:cTn id="35" dur="500" fill="hold"/>
                                        <p:tgtEl>
                                          <p:spTgt spid="5222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ChangeArrowheads="1"/>
          </p:cNvSpPr>
          <p:nvPr/>
        </p:nvSpPr>
        <p:spPr bwMode="auto">
          <a:xfrm>
            <a:off x="7086600" y="0"/>
            <a:ext cx="20574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引   用</a:t>
            </a:r>
          </a:p>
        </p:txBody>
      </p:sp>
      <p:sp>
        <p:nvSpPr>
          <p:cNvPr id="54277" name="Text Box 5"/>
          <p:cNvSpPr txBox="1">
            <a:spLocks noChangeArrowheads="1"/>
          </p:cNvSpPr>
          <p:nvPr/>
        </p:nvSpPr>
        <p:spPr bwMode="auto">
          <a:xfrm>
            <a:off x="1889125" y="1774825"/>
            <a:ext cx="184150" cy="366713"/>
          </a:xfrm>
          <a:prstGeom prst="rect">
            <a:avLst/>
          </a:prstGeom>
          <a:noFill/>
          <a:ln w="9525">
            <a:noFill/>
            <a:miter lim="800000"/>
            <a:headEnd/>
            <a:tailEnd/>
          </a:ln>
          <a:effectLst/>
        </p:spPr>
        <p:txBody>
          <a:bodyPr wrap="none">
            <a:spAutoFit/>
          </a:bodyPr>
          <a:lstStyle/>
          <a:p>
            <a:endParaRPr lang="zh-CN" altLang="zh-CN" sz="1800"/>
          </a:p>
        </p:txBody>
      </p:sp>
      <p:sp>
        <p:nvSpPr>
          <p:cNvPr id="54281" name="Rectangle 9"/>
          <p:cNvSpPr>
            <a:spLocks noGrp="1" noChangeArrowheads="1"/>
          </p:cNvSpPr>
          <p:nvPr>
            <p:ph type="body" idx="1"/>
          </p:nvPr>
        </p:nvSpPr>
        <p:spPr>
          <a:xfrm>
            <a:off x="395536" y="1268760"/>
            <a:ext cx="8305800" cy="4419600"/>
          </a:xfrm>
        </p:spPr>
        <p:txBody>
          <a:bodyPr/>
          <a:lstStyle/>
          <a:p>
            <a:pPr>
              <a:lnSpc>
                <a:spcPct val="120000"/>
              </a:lnSpc>
              <a:spcBef>
                <a:spcPts val="0"/>
              </a:spcBef>
              <a:spcAft>
                <a:spcPts val="1200"/>
              </a:spcAft>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）直接引用和间接引用</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chemeClr val="tx1"/>
                </a:solidFill>
                <a:latin typeface="微软雅黑" pitchFamily="34" charset="-122"/>
                <a:ea typeface="微软雅黑" pitchFamily="34" charset="-122"/>
              </a:rPr>
              <a:t>直接引用：</a:t>
            </a:r>
            <a:r>
              <a:rPr lang="zh-CN" altLang="en-US" sz="3200" dirty="0">
                <a:solidFill>
                  <a:srgbClr val="C00000"/>
                </a:solidFill>
                <a:latin typeface="微软雅黑" pitchFamily="34" charset="-122"/>
                <a:ea typeface="微软雅黑" pitchFamily="34" charset="-122"/>
              </a:rPr>
              <a:t>指所引用的部分一字不改地照录或者原话</a:t>
            </a:r>
            <a:r>
              <a:rPr lang="zh-CN" altLang="en-US" sz="3200" dirty="0">
                <a:solidFill>
                  <a:schemeClr val="tx1"/>
                </a:solidFill>
                <a:latin typeface="微软雅黑" pitchFamily="34" charset="-122"/>
                <a:ea typeface="微软雅黑" pitchFamily="34" charset="-122"/>
              </a:rPr>
              <a:t>，引文前后加引号。</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chemeClr val="tx1"/>
                </a:solidFill>
                <a:latin typeface="微软雅黑" pitchFamily="34" charset="-122"/>
                <a:ea typeface="微软雅黑" pitchFamily="34" charset="-122"/>
              </a:rPr>
              <a:t>间接引用：</a:t>
            </a:r>
            <a:r>
              <a:rPr lang="zh-CN" altLang="en-US" sz="3200" dirty="0">
                <a:solidFill>
                  <a:srgbClr val="C00000"/>
                </a:solidFill>
                <a:latin typeface="微软雅黑" pitchFamily="34" charset="-122"/>
                <a:ea typeface="微软雅黑" pitchFamily="34" charset="-122"/>
              </a:rPr>
              <a:t>指作者综合转述别人文章某一部分的意思，用自己的表达去阐述他人的观点、意见和理论</a:t>
            </a:r>
            <a:r>
              <a:rPr lang="zh-CN" altLang="en-US" sz="3200" dirty="0">
                <a:solidFill>
                  <a:schemeClr val="tx1"/>
                </a:solidFill>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281">
                                            <p:txEl>
                                              <p:pRg st="2" end="2"/>
                                            </p:txEl>
                                          </p:spTgt>
                                        </p:tgtEl>
                                        <p:attrNameLst>
                                          <p:attrName>style.visibility</p:attrName>
                                        </p:attrNameLst>
                                      </p:cBhvr>
                                      <p:to>
                                        <p:strVal val="visible"/>
                                      </p:to>
                                    </p:set>
                                    <p:anim calcmode="lin" valueType="num">
                                      <p:cBhvr additive="base">
                                        <p:cTn id="7" dur="500" fill="hold"/>
                                        <p:tgtEl>
                                          <p:spTgt spid="5428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8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67544" y="836712"/>
            <a:ext cx="8229600" cy="5688632"/>
          </a:xfrm>
        </p:spPr>
        <p:txBody>
          <a:bodyPr>
            <a:normAutofit/>
          </a:bodyPr>
          <a:lstStyle/>
          <a:p>
            <a:pPr>
              <a:lnSpc>
                <a:spcPct val="120000"/>
              </a:lnSpc>
              <a:spcBef>
                <a:spcPct val="0"/>
              </a:spcBef>
              <a:spcAft>
                <a:spcPts val="1200"/>
              </a:spcAft>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）适当引用与抄袭的区别 </a:t>
            </a:r>
          </a:p>
          <a:p>
            <a:pPr>
              <a:lnSpc>
                <a:spcPct val="120000"/>
              </a:lnSpc>
              <a:spcBef>
                <a:spcPct val="0"/>
              </a:spcBef>
              <a:spcAft>
                <a:spcPts val="1200"/>
              </a:spcAft>
              <a:buFont typeface="Wingdings" pitchFamily="2" charset="2"/>
              <a:buNone/>
            </a:pPr>
            <a:r>
              <a:rPr lang="zh-CN" altLang="en-US" sz="3200" dirty="0">
                <a:latin typeface="微软雅黑" pitchFamily="34" charset="-122"/>
                <a:ea typeface="微软雅黑" pitchFamily="34" charset="-122"/>
              </a:rPr>
              <a:t>适当引用的四个条件 ：</a:t>
            </a:r>
          </a:p>
          <a:p>
            <a:pPr>
              <a:lnSpc>
                <a:spcPct val="120000"/>
              </a:lnSpc>
              <a:spcBef>
                <a:spcPct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引用的目的仅限于说明某个问题；</a:t>
            </a:r>
          </a:p>
          <a:p>
            <a:pPr>
              <a:lnSpc>
                <a:spcPct val="120000"/>
              </a:lnSpc>
              <a:spcBef>
                <a:spcPct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所引用部分不能构成引用人作品的主要部分或者实质部分； </a:t>
            </a:r>
          </a:p>
          <a:p>
            <a:pPr>
              <a:lnSpc>
                <a:spcPct val="120000"/>
              </a:lnSpc>
              <a:spcBef>
                <a:spcPct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不得损害被引用作品著作权人的利益； </a:t>
            </a:r>
          </a:p>
          <a:p>
            <a:pPr>
              <a:lnSpc>
                <a:spcPct val="120000"/>
              </a:lnSpc>
              <a:spcBef>
                <a:spcPct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应当指明被引用作品的作者姓名、作品名称和出版单位。 </a:t>
            </a:r>
          </a:p>
        </p:txBody>
      </p:sp>
      <p:sp>
        <p:nvSpPr>
          <p:cNvPr id="57348" name="Rectangle 4"/>
          <p:cNvSpPr>
            <a:spLocks noChangeArrowheads="1"/>
          </p:cNvSpPr>
          <p:nvPr/>
        </p:nvSpPr>
        <p:spPr bwMode="auto">
          <a:xfrm>
            <a:off x="7086600" y="0"/>
            <a:ext cx="20574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引   用</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Text Box 3"/>
          <p:cNvSpPr txBox="1">
            <a:spLocks noChangeArrowheads="1"/>
          </p:cNvSpPr>
          <p:nvPr/>
        </p:nvSpPr>
        <p:spPr bwMode="auto">
          <a:xfrm>
            <a:off x="611560" y="1340768"/>
            <a:ext cx="8305800" cy="2763834"/>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2.</a:t>
            </a:r>
            <a:r>
              <a:rPr lang="zh-CN" altLang="en-US" sz="3200" dirty="0">
                <a:latin typeface="微软雅黑" pitchFamily="34" charset="-122"/>
                <a:ea typeface="微软雅黑" pitchFamily="34" charset="-122"/>
              </a:rPr>
              <a:t>注释（</a:t>
            </a:r>
            <a:r>
              <a:rPr lang="en-US" altLang="zh-CN" sz="3200" dirty="0">
                <a:latin typeface="微软雅黑" pitchFamily="34" charset="-122"/>
                <a:ea typeface="微软雅黑" pitchFamily="34" charset="-122"/>
              </a:rPr>
              <a:t>annotation </a:t>
            </a:r>
            <a:r>
              <a:rPr lang="zh-CN" altLang="en-US" sz="3200" dirty="0">
                <a:latin typeface="微软雅黑" pitchFamily="34" charset="-122"/>
                <a:ea typeface="微软雅黑" pitchFamily="34" charset="-122"/>
              </a:rPr>
              <a:t>）</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）概念</a:t>
            </a:r>
          </a:p>
          <a:p>
            <a:pPr>
              <a:lnSpc>
                <a:spcPct val="120000"/>
              </a:lnSpc>
              <a:spcAft>
                <a:spcPts val="1200"/>
              </a:spcAft>
            </a:pPr>
            <a:r>
              <a:rPr lang="zh-CN" altLang="en-US" sz="3200" dirty="0">
                <a:latin typeface="微软雅黑" pitchFamily="34" charset="-122"/>
                <a:ea typeface="微软雅黑" pitchFamily="34" charset="-122"/>
              </a:rPr>
              <a:t>     “</a:t>
            </a:r>
            <a:r>
              <a:rPr lang="zh-CN" altLang="en-US" sz="3200" dirty="0">
                <a:solidFill>
                  <a:srgbClr val="C00000"/>
                </a:solidFill>
                <a:latin typeface="微软雅黑" pitchFamily="34" charset="-122"/>
                <a:ea typeface="微软雅黑" pitchFamily="34" charset="-122"/>
              </a:rPr>
              <a:t>注释是对论著正文中某一特定内容的进一步解释或补充说明</a:t>
            </a:r>
            <a:r>
              <a:rPr lang="zh-CN" altLang="en-US" sz="3200" dirty="0">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611560" y="980728"/>
            <a:ext cx="8229600" cy="3962400"/>
          </a:xfrm>
        </p:spPr>
        <p:txBody>
          <a:bodyPr>
            <a:normAutofit lnSpcReduction="10000"/>
          </a:bodyPr>
          <a:lstStyle/>
          <a:p>
            <a:pPr>
              <a:lnSpc>
                <a:spcPct val="120000"/>
              </a:lnSpc>
              <a:spcBef>
                <a:spcPts val="0"/>
              </a:spcBef>
              <a:spcAft>
                <a:spcPts val="1200"/>
              </a:spcAft>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）形式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夹注</a:t>
            </a:r>
            <a:r>
              <a:rPr lang="zh-CN" altLang="en-US" sz="3200" dirty="0">
                <a:latin typeface="微软雅黑" pitchFamily="34" charset="-122"/>
                <a:ea typeface="微软雅黑" pitchFamily="34" charset="-122"/>
              </a:rPr>
              <a:t>：在文中注释，注文加括号</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脚注</a:t>
            </a:r>
            <a:r>
              <a:rPr lang="zh-CN" altLang="en-US" sz="3200" dirty="0">
                <a:latin typeface="微软雅黑" pitchFamily="34" charset="-122"/>
                <a:ea typeface="微软雅黑" pitchFamily="34" charset="-122"/>
                <a:sym typeface="Wingdings" pitchFamily="2" charset="2"/>
              </a:rPr>
              <a:t>（</a:t>
            </a:r>
            <a:r>
              <a:rPr lang="zh-CN" altLang="en-US" sz="3200" dirty="0">
                <a:latin typeface="微软雅黑" pitchFamily="34" charset="-122"/>
                <a:ea typeface="微软雅黑" pitchFamily="34" charset="-122"/>
              </a:rPr>
              <a:t>页下注）</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如注①、注②等和文中序号一一对应之类的标示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尾注</a:t>
            </a:r>
            <a:r>
              <a:rPr lang="zh-CN" altLang="en-US" sz="3200" dirty="0">
                <a:latin typeface="微软雅黑" pitchFamily="34" charset="-122"/>
                <a:ea typeface="微软雅黑" pitchFamily="34" charset="-122"/>
              </a:rPr>
              <a:t>：一般用于较长的注释，排在文末参考文献之前。 </a:t>
            </a:r>
          </a:p>
        </p:txBody>
      </p:sp>
      <p:sp>
        <p:nvSpPr>
          <p:cNvPr id="59395" name="Rectangle 3"/>
          <p:cNvSpPr>
            <a:spLocks noChangeArrowheads="1"/>
          </p:cNvSpPr>
          <p:nvPr/>
        </p:nvSpPr>
        <p:spPr bwMode="auto">
          <a:xfrm>
            <a:off x="7239000" y="0"/>
            <a:ext cx="19050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注  释</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381000" y="609600"/>
            <a:ext cx="8583488" cy="6109365"/>
          </a:xfrm>
          <a:prstGeom prst="rect">
            <a:avLst/>
          </a:prstGeom>
          <a:noFill/>
          <a:ln w="9525">
            <a:noFill/>
            <a:miter lim="800000"/>
            <a:headEnd/>
            <a:tailEnd/>
          </a:ln>
          <a:effectLst/>
        </p:spPr>
        <p:txBody>
          <a:bodyPr wrap="square">
            <a:spAutoFit/>
          </a:bodyPr>
          <a:lstStyle/>
          <a:p>
            <a:pPr>
              <a:lnSpc>
                <a:spcPct val="120000"/>
              </a:lnSpc>
              <a:spcAft>
                <a:spcPts val="600"/>
              </a:spcAft>
            </a:pPr>
            <a:r>
              <a:rPr lang="en-US" altLang="zh-CN" sz="2800" dirty="0">
                <a:latin typeface="微软雅黑" pitchFamily="34" charset="-122"/>
                <a:ea typeface="微软雅黑" pitchFamily="34" charset="-122"/>
              </a:rPr>
              <a:t> </a:t>
            </a:r>
            <a:r>
              <a:rPr lang="en-US" altLang="zh-CN" sz="2800" dirty="0" smtClean="0">
                <a:latin typeface="微软雅黑" pitchFamily="34" charset="-122"/>
                <a:ea typeface="微软雅黑" pitchFamily="34" charset="-122"/>
              </a:rPr>
              <a:t>3</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参考文献（</a:t>
            </a:r>
            <a:r>
              <a:rPr lang="en-US" altLang="zh-CN" sz="2800" dirty="0">
                <a:latin typeface="Times New Roman" pitchFamily="18" charset="0"/>
                <a:ea typeface="微软雅黑" pitchFamily="34" charset="-122"/>
                <a:cs typeface="Times New Roman" pitchFamily="18" charset="0"/>
              </a:rPr>
              <a:t>reference</a:t>
            </a:r>
            <a:r>
              <a:rPr lang="zh-CN" altLang="en-US" sz="2800" dirty="0">
                <a:latin typeface="微软雅黑" pitchFamily="34" charset="-122"/>
                <a:ea typeface="微软雅黑" pitchFamily="34" charset="-122"/>
              </a:rPr>
              <a:t>）</a:t>
            </a:r>
          </a:p>
          <a:p>
            <a:pPr>
              <a:lnSpc>
                <a:spcPct val="120000"/>
              </a:lnSpc>
              <a:spcAft>
                <a:spcPts val="600"/>
              </a:spcAft>
            </a:pPr>
            <a:r>
              <a:rPr lang="zh-CN" altLang="en-US" sz="2800" dirty="0">
                <a:latin typeface="微软雅黑" pitchFamily="34" charset="-122"/>
                <a:ea typeface="微软雅黑" pitchFamily="34" charset="-122"/>
              </a:rPr>
              <a:t> </a:t>
            </a:r>
            <a:r>
              <a:rPr lang="zh-CN" altLang="en-US" sz="2800" dirty="0" smtClean="0">
                <a:solidFill>
                  <a:srgbClr val="0033CC"/>
                </a:solidFill>
                <a:latin typeface="微软雅黑" pitchFamily="34" charset="-122"/>
                <a:ea typeface="微软雅黑" pitchFamily="34" charset="-122"/>
              </a:rPr>
              <a:t>（</a:t>
            </a:r>
            <a:r>
              <a:rPr lang="en-US" altLang="zh-CN" sz="2800" dirty="0">
                <a:solidFill>
                  <a:srgbClr val="0033CC"/>
                </a:solidFill>
                <a:latin typeface="微软雅黑" pitchFamily="34" charset="-122"/>
                <a:ea typeface="微软雅黑" pitchFamily="34" charset="-122"/>
              </a:rPr>
              <a:t>1</a:t>
            </a:r>
            <a:r>
              <a:rPr lang="zh-CN" altLang="en-US" sz="2800" dirty="0">
                <a:solidFill>
                  <a:srgbClr val="0033CC"/>
                </a:solidFill>
                <a:latin typeface="微软雅黑" pitchFamily="34" charset="-122"/>
                <a:ea typeface="微软雅黑" pitchFamily="34" charset="-122"/>
              </a:rPr>
              <a:t>）概念</a:t>
            </a:r>
          </a:p>
          <a:p>
            <a:pPr>
              <a:lnSpc>
                <a:spcPct val="120000"/>
              </a:lnSpc>
              <a:spcAft>
                <a:spcPts val="600"/>
              </a:spcAft>
            </a:pPr>
            <a:r>
              <a:rPr lang="zh-CN" altLang="en-US" sz="2800" dirty="0">
                <a:latin typeface="微软雅黑" pitchFamily="34" charset="-122"/>
                <a:ea typeface="微软雅黑" pitchFamily="34" charset="-122"/>
              </a:rPr>
              <a:t>“</a:t>
            </a:r>
            <a:r>
              <a:rPr lang="zh-CN" altLang="en-US" sz="2800" dirty="0">
                <a:solidFill>
                  <a:srgbClr val="C00000"/>
                </a:solidFill>
                <a:latin typeface="微软雅黑" pitchFamily="34" charset="-122"/>
                <a:ea typeface="微软雅黑" pitchFamily="34" charset="-122"/>
              </a:rPr>
              <a:t>参考文献是作者写作论著时参考的文献书目</a:t>
            </a:r>
            <a:r>
              <a:rPr lang="zh-CN" altLang="en-US" sz="2800" dirty="0">
                <a:latin typeface="微软雅黑" pitchFamily="34" charset="-122"/>
                <a:ea typeface="微软雅黑" pitchFamily="34" charset="-122"/>
              </a:rPr>
              <a:t>”      </a:t>
            </a:r>
          </a:p>
          <a:p>
            <a:pPr>
              <a:lnSpc>
                <a:spcPct val="120000"/>
              </a:lnSpc>
              <a:spcAft>
                <a:spcPts val="1800"/>
              </a:spcAft>
            </a:pP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中国学术期刊（光盘版）检索与评价数据规范</a:t>
            </a:r>
            <a:r>
              <a:rPr lang="en-US" altLang="zh-CN" sz="2800" dirty="0">
                <a:latin typeface="微软雅黑" pitchFamily="34" charset="-122"/>
                <a:ea typeface="微软雅黑" pitchFamily="34" charset="-122"/>
              </a:rPr>
              <a:t>》]</a:t>
            </a:r>
          </a:p>
          <a:p>
            <a:pPr>
              <a:lnSpc>
                <a:spcPct val="120000"/>
              </a:lnSpc>
              <a:spcAft>
                <a:spcPts val="600"/>
              </a:spcAft>
            </a:pPr>
            <a:r>
              <a:rPr lang="en-US" altLang="zh-CN" sz="2800" dirty="0">
                <a:latin typeface="微软雅黑" pitchFamily="34" charset="-122"/>
                <a:ea typeface="微软雅黑" pitchFamily="34" charset="-122"/>
              </a:rPr>
              <a:t>“</a:t>
            </a:r>
            <a:r>
              <a:rPr lang="zh-CN" altLang="en-US" sz="2800" dirty="0">
                <a:solidFill>
                  <a:srgbClr val="C00000"/>
                </a:solidFill>
                <a:latin typeface="微软雅黑" pitchFamily="34" charset="-122"/>
                <a:ea typeface="微软雅黑" pitchFamily="34" charset="-122"/>
              </a:rPr>
              <a:t>为撰写或编辑论著而引用的有关图书资料</a:t>
            </a:r>
            <a:r>
              <a:rPr lang="zh-CN" altLang="en-US" sz="2800" dirty="0">
                <a:latin typeface="微软雅黑" pitchFamily="34" charset="-122"/>
                <a:ea typeface="微软雅黑" pitchFamily="34" charset="-122"/>
              </a:rPr>
              <a:t>”</a:t>
            </a:r>
          </a:p>
          <a:p>
            <a:pPr>
              <a:lnSpc>
                <a:spcPct val="120000"/>
              </a:lnSpc>
              <a:spcAft>
                <a:spcPts val="1800"/>
              </a:spcAft>
            </a:pP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信息与文献  参考</a:t>
            </a:r>
            <a:r>
              <a:rPr lang="zh-CN" altLang="en-US" sz="2800" dirty="0">
                <a:latin typeface="微软雅黑" pitchFamily="34" charset="-122"/>
                <a:ea typeface="微软雅黑" pitchFamily="34" charset="-122"/>
              </a:rPr>
              <a:t>文献著录规则</a:t>
            </a:r>
            <a:r>
              <a:rPr lang="en-US" altLang="zh-CN" sz="2800" dirty="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2015</a:t>
            </a:r>
            <a:r>
              <a:rPr lang="zh-CN" altLang="en-US" sz="2800" dirty="0">
                <a:latin typeface="微软雅黑" pitchFamily="34" charset="-122"/>
                <a:ea typeface="微软雅黑" pitchFamily="34" charset="-122"/>
              </a:rPr>
              <a:t>） </a:t>
            </a:r>
            <a:r>
              <a:rPr lang="en-US" altLang="zh-CN" sz="2800" dirty="0">
                <a:latin typeface="微软雅黑" pitchFamily="34" charset="-122"/>
                <a:ea typeface="微软雅黑" pitchFamily="34" charset="-122"/>
              </a:rPr>
              <a:t>]</a:t>
            </a:r>
          </a:p>
          <a:p>
            <a:pPr>
              <a:lnSpc>
                <a:spcPct val="120000"/>
              </a:lnSpc>
              <a:spcAft>
                <a:spcPts val="600"/>
              </a:spcAft>
            </a:pPr>
            <a:r>
              <a:rPr lang="en-US" altLang="zh-CN" sz="2800" dirty="0">
                <a:latin typeface="微软雅黑" pitchFamily="34" charset="-122"/>
                <a:ea typeface="微软雅黑" pitchFamily="34" charset="-122"/>
              </a:rPr>
              <a:t>“</a:t>
            </a:r>
            <a:r>
              <a:rPr lang="zh-CN" altLang="en-US" sz="2800" dirty="0">
                <a:solidFill>
                  <a:srgbClr val="C00000"/>
                </a:solidFill>
                <a:latin typeface="微软雅黑" pitchFamily="34" charset="-122"/>
                <a:ea typeface="微软雅黑" pitchFamily="34" charset="-122"/>
              </a:rPr>
              <a:t>参考文献中列出的一般应限于作者直接阅读过的、最主要的、发表在正式出版物上的文献</a:t>
            </a:r>
            <a:r>
              <a:rPr lang="zh-CN" altLang="en-US" sz="2800" dirty="0">
                <a:latin typeface="微软雅黑" pitchFamily="34" charset="-122"/>
                <a:ea typeface="微软雅黑" pitchFamily="34" charset="-122"/>
              </a:rPr>
              <a:t>”</a:t>
            </a:r>
          </a:p>
          <a:p>
            <a:pPr>
              <a:lnSpc>
                <a:spcPct val="120000"/>
              </a:lnSpc>
              <a:spcAft>
                <a:spcPts val="600"/>
              </a:spcAft>
            </a:pP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中国高等学校自然科学学报编排规范</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修订版</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 </a:t>
            </a:r>
            <a:r>
              <a:rPr lang="en-US" altLang="zh-CN" sz="2800" dirty="0" smtClean="0">
                <a:latin typeface="微软雅黑" pitchFamily="34" charset="-122"/>
                <a:ea typeface="微软雅黑" pitchFamily="34" charset="-122"/>
              </a:rPr>
              <a:t>, 1993</a:t>
            </a:r>
            <a:r>
              <a:rPr lang="en-US" altLang="zh-CN" sz="2800" dirty="0">
                <a:latin typeface="微软雅黑" pitchFamily="34" charset="-122"/>
                <a:ea typeface="微软雅黑" pitchFamily="34" charset="-122"/>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533400" y="1066800"/>
            <a:ext cx="8287072" cy="4953000"/>
          </a:xfrm>
        </p:spPr>
        <p:txBody>
          <a:bodyPr>
            <a:normAutofit fontScale="85000" lnSpcReduction="20000"/>
          </a:bodyPr>
          <a:lstStyle/>
          <a:p>
            <a:pPr>
              <a:lnSpc>
                <a:spcPct val="130000"/>
              </a:lnSpc>
              <a:spcBef>
                <a:spcPts val="0"/>
              </a:spcBef>
              <a:spcAft>
                <a:spcPts val="1200"/>
              </a:spcAft>
              <a:buFont typeface="Wingdings" pitchFamily="2" charset="2"/>
              <a:buNone/>
            </a:pPr>
            <a:r>
              <a:rPr lang="zh-CN" altLang="en-US" sz="3200" dirty="0" smtClean="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）要求 </a:t>
            </a:r>
          </a:p>
          <a:p>
            <a:pPr>
              <a:lnSpc>
                <a:spcPct val="13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参考文献的</a:t>
            </a:r>
            <a:r>
              <a:rPr lang="zh-CN" altLang="en-US" sz="3200" dirty="0" smtClean="0">
                <a:latin typeface="微软雅黑" pitchFamily="34" charset="-122"/>
                <a:ea typeface="微软雅黑" pitchFamily="34" charset="-122"/>
              </a:rPr>
              <a:t>选择应遵循原创性、必要性</a:t>
            </a:r>
            <a:r>
              <a:rPr lang="zh-CN" altLang="en-US" sz="3200" dirty="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重要性的原则 </a:t>
            </a:r>
            <a:endParaRPr lang="zh-CN" altLang="en-US" sz="3200" dirty="0">
              <a:latin typeface="微软雅黑" pitchFamily="34" charset="-122"/>
              <a:ea typeface="微软雅黑" pitchFamily="34" charset="-122"/>
            </a:endParaRPr>
          </a:p>
          <a:p>
            <a:pPr>
              <a:lnSpc>
                <a:spcPct val="13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不引用与本人论著无关的文献 </a:t>
            </a:r>
          </a:p>
          <a:p>
            <a:pPr>
              <a:lnSpc>
                <a:spcPct val="130000"/>
              </a:lnSpc>
              <a:spcBef>
                <a:spcPts val="0"/>
              </a:spcBef>
              <a:spcAft>
                <a:spcPts val="1200"/>
              </a:spcAft>
              <a:buClr>
                <a:srgbClr val="0033CC"/>
              </a:buClr>
              <a:buSzPct val="85000"/>
              <a:buFont typeface="Wingdings" pitchFamily="2" charset="2"/>
              <a:buChar char="l"/>
            </a:pPr>
            <a:r>
              <a:rPr lang="zh-CN" altLang="en-US" sz="3200" dirty="0" smtClean="0">
                <a:latin typeface="微软雅黑" pitchFamily="34" charset="-122"/>
                <a:ea typeface="微软雅黑" pitchFamily="34" charset="-122"/>
              </a:rPr>
              <a:t>不故意隐匿</a:t>
            </a:r>
            <a:r>
              <a:rPr lang="zh-CN" altLang="en-US" sz="3200" dirty="0">
                <a:latin typeface="微软雅黑" pitchFamily="34" charset="-122"/>
                <a:ea typeface="微软雅黑" pitchFamily="34" charset="-122"/>
              </a:rPr>
              <a:t>重要的参考文献 </a:t>
            </a:r>
          </a:p>
          <a:p>
            <a:pPr>
              <a:lnSpc>
                <a:spcPct val="13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不因作者或编辑部原因，故意引用本人或某个刊物的文献 </a:t>
            </a:r>
          </a:p>
          <a:p>
            <a:pPr>
              <a:lnSpc>
                <a:spcPct val="13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格式按</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文后参考文献著录规则</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编排，放在论文末尾</a:t>
            </a:r>
          </a:p>
        </p:txBody>
      </p:sp>
      <p:sp>
        <p:nvSpPr>
          <p:cNvPr id="61443" name="Rectangle 3"/>
          <p:cNvSpPr>
            <a:spLocks noChangeArrowheads="1"/>
          </p:cNvSpPr>
          <p:nvPr/>
        </p:nvSpPr>
        <p:spPr bwMode="auto">
          <a:xfrm>
            <a:off x="6934200" y="0"/>
            <a:ext cx="22098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参考文献</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827584" y="692696"/>
            <a:ext cx="6781800" cy="2917722"/>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4.</a:t>
            </a:r>
            <a:r>
              <a:rPr lang="zh-CN" altLang="en-US" sz="3200" dirty="0">
                <a:latin typeface="微软雅黑" pitchFamily="34" charset="-122"/>
                <a:ea typeface="微软雅黑" pitchFamily="34" charset="-122"/>
              </a:rPr>
              <a:t>综述（</a:t>
            </a:r>
            <a:r>
              <a:rPr lang="en-US" altLang="zh-CN" sz="3200" dirty="0">
                <a:latin typeface="微软雅黑" pitchFamily="34" charset="-122"/>
                <a:ea typeface="微软雅黑" pitchFamily="34" charset="-122"/>
              </a:rPr>
              <a:t>review </a:t>
            </a:r>
            <a:r>
              <a:rPr lang="zh-CN" altLang="en-US" sz="3200" dirty="0">
                <a:latin typeface="微软雅黑" pitchFamily="34" charset="-122"/>
                <a:ea typeface="微软雅黑" pitchFamily="34" charset="-122"/>
              </a:rPr>
              <a:t>）</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）概念</a:t>
            </a:r>
          </a:p>
          <a:p>
            <a:pPr>
              <a:lnSpc>
                <a:spcPct val="120000"/>
              </a:lnSpc>
              <a:spcAft>
                <a:spcPts val="1200"/>
              </a:spcAft>
            </a:pPr>
            <a:r>
              <a:rPr lang="zh-CN" altLang="en-US" sz="3200" dirty="0">
                <a:latin typeface="微软雅黑" pitchFamily="34" charset="-122"/>
                <a:ea typeface="微软雅黑" pitchFamily="34" charset="-122"/>
              </a:rPr>
              <a:t>汉语：“</a:t>
            </a:r>
            <a:r>
              <a:rPr lang="zh-CN" altLang="en-US" sz="3200" dirty="0">
                <a:solidFill>
                  <a:srgbClr val="C00000"/>
                </a:solidFill>
                <a:latin typeface="微软雅黑" pitchFamily="34" charset="-122"/>
                <a:ea typeface="微软雅黑" pitchFamily="34" charset="-122"/>
              </a:rPr>
              <a:t>综合叙述的文章</a:t>
            </a:r>
            <a:r>
              <a:rPr lang="zh-CN" altLang="en-US" sz="3200" dirty="0">
                <a:latin typeface="微软雅黑" pitchFamily="34" charset="-122"/>
                <a:ea typeface="微软雅黑" pitchFamily="34" charset="-122"/>
              </a:rPr>
              <a:t>”</a:t>
            </a:r>
          </a:p>
          <a:p>
            <a:pPr>
              <a:lnSpc>
                <a:spcPct val="120000"/>
              </a:lnSpc>
              <a:spcAft>
                <a:spcPts val="1200"/>
              </a:spcAft>
            </a:pPr>
            <a:r>
              <a:rPr lang="zh-CN" altLang="en-US" sz="3200" dirty="0">
                <a:latin typeface="微软雅黑" pitchFamily="34" charset="-122"/>
                <a:ea typeface="微软雅黑" pitchFamily="34" charset="-122"/>
              </a:rPr>
              <a:t>英文</a:t>
            </a:r>
            <a:r>
              <a:rPr lang="zh-CN" altLang="en-US" sz="3200" dirty="0" smtClean="0">
                <a:latin typeface="微软雅黑" pitchFamily="34" charset="-122"/>
                <a:ea typeface="微软雅黑" pitchFamily="34" charset="-122"/>
              </a:rPr>
              <a:t>：</a:t>
            </a:r>
            <a:r>
              <a:rPr lang="en-US" altLang="zh-CN" sz="3200" dirty="0" smtClean="0">
                <a:latin typeface="微软雅黑" pitchFamily="34" charset="-122"/>
                <a:ea typeface="微软雅黑" pitchFamily="34" charset="-122"/>
              </a:rPr>
              <a:t>review</a:t>
            </a:r>
            <a:r>
              <a:rPr lang="zh-CN" altLang="en-US" sz="3200" dirty="0" smtClean="0">
                <a:latin typeface="微软雅黑" pitchFamily="34" charset="-122"/>
                <a:ea typeface="微软雅黑" pitchFamily="34" charset="-122"/>
              </a:rPr>
              <a:t>有</a:t>
            </a:r>
            <a:r>
              <a:rPr lang="zh-CN" altLang="en-US" sz="3200" dirty="0">
                <a:latin typeface="微软雅黑" pitchFamily="34" charset="-122"/>
                <a:ea typeface="微软雅黑" pitchFamily="34" charset="-122"/>
              </a:rPr>
              <a:t>“</a:t>
            </a:r>
            <a:r>
              <a:rPr lang="zh-CN" altLang="en-US" sz="3200" dirty="0">
                <a:solidFill>
                  <a:srgbClr val="C00000"/>
                </a:solidFill>
                <a:latin typeface="微软雅黑" pitchFamily="34" charset="-122"/>
                <a:ea typeface="微软雅黑" pitchFamily="34" charset="-122"/>
              </a:rPr>
              <a:t>回顾、评述</a:t>
            </a:r>
            <a:r>
              <a:rPr lang="zh-CN" altLang="en-US" sz="3200" dirty="0">
                <a:latin typeface="微软雅黑" pitchFamily="34" charset="-122"/>
                <a:ea typeface="微软雅黑" pitchFamily="34" charset="-122"/>
              </a:rPr>
              <a:t>”之意</a:t>
            </a:r>
          </a:p>
        </p:txBody>
      </p:sp>
      <p:sp>
        <p:nvSpPr>
          <p:cNvPr id="62467" name="Text Box 3"/>
          <p:cNvSpPr txBox="1">
            <a:spLocks noChangeArrowheads="1"/>
          </p:cNvSpPr>
          <p:nvPr/>
        </p:nvSpPr>
        <p:spPr bwMode="auto">
          <a:xfrm>
            <a:off x="395536" y="3933056"/>
            <a:ext cx="8153400" cy="2314480"/>
          </a:xfrm>
          <a:prstGeom prst="rect">
            <a:avLst/>
          </a:prstGeom>
          <a:noFill/>
          <a:ln w="9525">
            <a:noFill/>
            <a:miter lim="800000"/>
            <a:headEnd/>
            <a:tailEnd/>
          </a:ln>
          <a:effectLst/>
        </p:spPr>
        <p:txBody>
          <a:bodyPr>
            <a:spAutoFit/>
          </a:bodyPr>
          <a:lstStyle/>
          <a:p>
            <a:pPr>
              <a:lnSpc>
                <a:spcPct val="120000"/>
              </a:lnSpc>
              <a:spcAft>
                <a:spcPts val="1200"/>
              </a:spcAft>
            </a:pPr>
            <a:r>
              <a:rPr lang="en-US" altLang="zh-CN" sz="1800" dirty="0"/>
              <a:t> </a:t>
            </a:r>
            <a:r>
              <a:rPr lang="en-US" altLang="zh-CN" sz="2800" dirty="0">
                <a:latin typeface="微软雅黑" pitchFamily="34" charset="-122"/>
                <a:ea typeface="微软雅黑" pitchFamily="34" charset="-122"/>
              </a:rPr>
              <a:t>“</a:t>
            </a:r>
            <a:r>
              <a:rPr lang="zh-CN" altLang="en-US" sz="2800" dirty="0">
                <a:solidFill>
                  <a:srgbClr val="C00000"/>
                </a:solidFill>
                <a:latin typeface="微软雅黑" pitchFamily="34" charset="-122"/>
                <a:ea typeface="微软雅黑" pitchFamily="34" charset="-122"/>
              </a:rPr>
              <a:t>综</a:t>
            </a:r>
            <a:r>
              <a:rPr lang="zh-CN" altLang="en-US" sz="2800" dirty="0">
                <a:latin typeface="微软雅黑" pitchFamily="34" charset="-122"/>
                <a:ea typeface="微软雅黑" pitchFamily="34" charset="-122"/>
              </a:rPr>
              <a:t>”要求对文献资料进行综合分析、归纳整理，使材料精练简明、具有逻辑层次；</a:t>
            </a:r>
          </a:p>
          <a:p>
            <a:pPr>
              <a:lnSpc>
                <a:spcPct val="120000"/>
              </a:lnSpc>
              <a:spcAft>
                <a:spcPts val="1200"/>
              </a:spcAft>
            </a:pPr>
            <a:r>
              <a:rPr lang="zh-CN" altLang="en-US" sz="2800" dirty="0">
                <a:latin typeface="微软雅黑" pitchFamily="34" charset="-122"/>
                <a:ea typeface="微软雅黑" pitchFamily="34" charset="-122"/>
              </a:rPr>
              <a:t> “</a:t>
            </a:r>
            <a:r>
              <a:rPr lang="zh-CN" altLang="en-US" sz="2800" dirty="0">
                <a:solidFill>
                  <a:srgbClr val="C00000"/>
                </a:solidFill>
                <a:latin typeface="微软雅黑" pitchFamily="34" charset="-122"/>
                <a:ea typeface="微软雅黑" pitchFamily="34" charset="-122"/>
              </a:rPr>
              <a:t>述</a:t>
            </a:r>
            <a:r>
              <a:rPr lang="zh-CN" altLang="en-US" sz="2800" dirty="0">
                <a:latin typeface="微软雅黑" pitchFamily="34" charset="-122"/>
                <a:ea typeface="微软雅黑" pitchFamily="34" charset="-122"/>
              </a:rPr>
              <a:t>”就是要求对综合整理后的文献进行比较专门的、全面的、深入的、系统的论述。</a:t>
            </a:r>
            <a:r>
              <a:rPr lang="zh-CN" altLang="en-US" sz="2800" dirty="0">
                <a:solidFill>
                  <a:srgbClr val="6600CC"/>
                </a:solidFill>
                <a:latin typeface="微软雅黑" pitchFamily="34" charset="-122"/>
                <a:ea typeface="微软雅黑"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467">
                                            <p:txEl>
                                              <p:pRg st="1" end="1"/>
                                            </p:txEl>
                                          </p:spTgt>
                                        </p:tgtEl>
                                        <p:attrNameLst>
                                          <p:attrName>style.visibility</p:attrName>
                                        </p:attrNameLst>
                                      </p:cBhvr>
                                      <p:to>
                                        <p:strVal val="visible"/>
                                      </p:to>
                                    </p:set>
                                    <p:anim calcmode="lin" valueType="num">
                                      <p:cBhvr additive="base">
                                        <p:cTn id="13" dur="500" fill="hold"/>
                                        <p:tgtEl>
                                          <p:spTgt spid="624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24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0" y="0"/>
            <a:ext cx="9144000" cy="6824663"/>
          </a:xfrm>
          <a:prstGeom prst="rect">
            <a:avLst/>
          </a:prstGeom>
          <a:solidFill>
            <a:srgbClr val="006600"/>
          </a:solidFill>
          <a:ln w="9525">
            <a:noFill/>
            <a:miter lim="800000"/>
            <a:headEnd/>
            <a:tailEnd/>
          </a:ln>
          <a:effectLst/>
        </p:spPr>
        <p:txBody>
          <a:bodyPr>
            <a:spAutoFit/>
          </a:bodyPr>
          <a:lstStyle/>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2000"/>
          </a:p>
          <a:p>
            <a:pPr>
              <a:spcBef>
                <a:spcPct val="50000"/>
              </a:spcBef>
            </a:pPr>
            <a:endParaRPr lang="en-US" altLang="zh-CN" sz="2000"/>
          </a:p>
          <a:p>
            <a:pPr>
              <a:spcBef>
                <a:spcPct val="50000"/>
              </a:spcBef>
            </a:pPr>
            <a:endParaRPr lang="en-US" altLang="zh-CN" sz="2000"/>
          </a:p>
          <a:p>
            <a:pPr>
              <a:spcBef>
                <a:spcPct val="50000"/>
              </a:spcBef>
            </a:pPr>
            <a:endParaRPr lang="en-US" altLang="zh-CN" sz="2000"/>
          </a:p>
          <a:p>
            <a:pPr>
              <a:spcBef>
                <a:spcPct val="50000"/>
              </a:spcBef>
            </a:pPr>
            <a:endParaRPr lang="en-US" altLang="zh-CN" sz="2000"/>
          </a:p>
          <a:p>
            <a:pPr>
              <a:spcBef>
                <a:spcPct val="50000"/>
              </a:spcBef>
            </a:pPr>
            <a:endParaRPr lang="en-US" altLang="zh-CN" sz="2000"/>
          </a:p>
        </p:txBody>
      </p:sp>
      <p:pic>
        <p:nvPicPr>
          <p:cNvPr id="131075" name="Picture 3" descr="指南封面4-5"/>
          <p:cNvPicPr>
            <a:picLocks noChangeAspect="1" noChangeArrowheads="1"/>
          </p:cNvPicPr>
          <p:nvPr/>
        </p:nvPicPr>
        <p:blipFill>
          <a:blip r:embed="rId2" cstate="print"/>
          <a:srcRect/>
          <a:stretch>
            <a:fillRect/>
          </a:stretch>
        </p:blipFill>
        <p:spPr bwMode="auto">
          <a:xfrm>
            <a:off x="539551" y="332656"/>
            <a:ext cx="3863381" cy="5400600"/>
          </a:xfrm>
          <a:prstGeom prst="rect">
            <a:avLst/>
          </a:prstGeom>
          <a:solidFill>
            <a:schemeClr val="folHlink"/>
          </a:solidFill>
        </p:spPr>
      </p:pic>
      <p:sp>
        <p:nvSpPr>
          <p:cNvPr id="131076" name="Text Box 4"/>
          <p:cNvSpPr txBox="1">
            <a:spLocks noChangeArrowheads="1"/>
          </p:cNvSpPr>
          <p:nvPr/>
        </p:nvSpPr>
        <p:spPr bwMode="auto">
          <a:xfrm>
            <a:off x="1547664" y="6093296"/>
            <a:ext cx="2305000" cy="369332"/>
          </a:xfrm>
          <a:prstGeom prst="rect">
            <a:avLst/>
          </a:prstGeom>
          <a:solidFill>
            <a:schemeClr val="bg1"/>
          </a:solidFill>
          <a:ln w="9525">
            <a:noFill/>
            <a:miter lim="800000"/>
            <a:headEnd/>
            <a:tailEnd/>
          </a:ln>
          <a:effectLst/>
        </p:spPr>
        <p:txBody>
          <a:bodyPr wrap="square">
            <a:spAutoFit/>
          </a:bodyPr>
          <a:lstStyle/>
          <a:p>
            <a:r>
              <a:rPr lang="en-US" altLang="zh-CN" dirty="0">
                <a:solidFill>
                  <a:srgbClr val="333399"/>
                </a:solidFill>
                <a:latin typeface="华文中宋" pitchFamily="2" charset="-122"/>
                <a:ea typeface="华文中宋" pitchFamily="2" charset="-122"/>
              </a:rPr>
              <a:t>2010</a:t>
            </a:r>
            <a:r>
              <a:rPr lang="zh-CN" altLang="en-US" dirty="0">
                <a:solidFill>
                  <a:srgbClr val="333399"/>
                </a:solidFill>
                <a:latin typeface="华文中宋" pitchFamily="2" charset="-122"/>
                <a:ea typeface="华文中宋" pitchFamily="2" charset="-122"/>
              </a:rPr>
              <a:t>年</a:t>
            </a:r>
            <a:r>
              <a:rPr lang="en-US" altLang="zh-CN" dirty="0">
                <a:solidFill>
                  <a:srgbClr val="333399"/>
                </a:solidFill>
                <a:latin typeface="华文中宋" pitchFamily="2" charset="-122"/>
                <a:ea typeface="华文中宋" pitchFamily="2" charset="-122"/>
              </a:rPr>
              <a:t>6</a:t>
            </a:r>
            <a:r>
              <a:rPr lang="zh-CN" altLang="en-US" dirty="0">
                <a:solidFill>
                  <a:srgbClr val="333399"/>
                </a:solidFill>
                <a:latin typeface="华文中宋" pitchFamily="2" charset="-122"/>
                <a:ea typeface="华文中宋" pitchFamily="2" charset="-122"/>
              </a:rPr>
              <a:t>月出版</a:t>
            </a:r>
          </a:p>
        </p:txBody>
      </p:sp>
      <p:pic>
        <p:nvPicPr>
          <p:cNvPr id="1026" name="Picture 2" descr="D:\2003--W's resume\W个人资料\院士20年\2017.1吴先生大事记照片、证书等\2017高等学校科学技术学术规范指南(二版）.jpg"/>
          <p:cNvPicPr>
            <a:picLocks noChangeAspect="1" noChangeArrowheads="1"/>
          </p:cNvPicPr>
          <p:nvPr/>
        </p:nvPicPr>
        <p:blipFill>
          <a:blip r:embed="rId3" cstate="print"/>
          <a:srcRect/>
          <a:stretch>
            <a:fillRect/>
          </a:stretch>
        </p:blipFill>
        <p:spPr bwMode="auto">
          <a:xfrm>
            <a:off x="5004048" y="404664"/>
            <a:ext cx="3719506" cy="5328592"/>
          </a:xfrm>
          <a:prstGeom prst="rect">
            <a:avLst/>
          </a:prstGeom>
          <a:noFill/>
        </p:spPr>
      </p:pic>
      <p:sp>
        <p:nvSpPr>
          <p:cNvPr id="6" name="Text Box 4"/>
          <p:cNvSpPr txBox="1">
            <a:spLocks noChangeArrowheads="1"/>
          </p:cNvSpPr>
          <p:nvPr/>
        </p:nvSpPr>
        <p:spPr bwMode="auto">
          <a:xfrm>
            <a:off x="5724128" y="6093296"/>
            <a:ext cx="2305000" cy="369332"/>
          </a:xfrm>
          <a:prstGeom prst="rect">
            <a:avLst/>
          </a:prstGeom>
          <a:solidFill>
            <a:schemeClr val="bg1"/>
          </a:solidFill>
          <a:ln w="9525">
            <a:noFill/>
            <a:miter lim="800000"/>
            <a:headEnd/>
            <a:tailEnd/>
          </a:ln>
          <a:effectLst/>
        </p:spPr>
        <p:txBody>
          <a:bodyPr wrap="square">
            <a:spAutoFit/>
          </a:bodyPr>
          <a:lstStyle/>
          <a:p>
            <a:r>
              <a:rPr lang="en-US" altLang="zh-CN" dirty="0" smtClean="0">
                <a:solidFill>
                  <a:srgbClr val="333399"/>
                </a:solidFill>
                <a:latin typeface="华文中宋" pitchFamily="2" charset="-122"/>
                <a:ea typeface="华文中宋" pitchFamily="2" charset="-122"/>
              </a:rPr>
              <a:t>2017</a:t>
            </a:r>
            <a:r>
              <a:rPr lang="zh-CN" altLang="en-US" dirty="0" smtClean="0">
                <a:solidFill>
                  <a:srgbClr val="333399"/>
                </a:solidFill>
                <a:latin typeface="华文中宋" pitchFamily="2" charset="-122"/>
                <a:ea typeface="华文中宋" pitchFamily="2" charset="-122"/>
              </a:rPr>
              <a:t>年</a:t>
            </a:r>
            <a:r>
              <a:rPr lang="en-US" altLang="zh-CN" dirty="0" smtClean="0">
                <a:solidFill>
                  <a:srgbClr val="333399"/>
                </a:solidFill>
                <a:latin typeface="华文中宋" pitchFamily="2" charset="-122"/>
                <a:ea typeface="华文中宋" pitchFamily="2" charset="-122"/>
              </a:rPr>
              <a:t>3</a:t>
            </a:r>
            <a:r>
              <a:rPr lang="zh-CN" altLang="en-US" dirty="0" smtClean="0">
                <a:solidFill>
                  <a:srgbClr val="333399"/>
                </a:solidFill>
                <a:latin typeface="华文中宋" pitchFamily="2" charset="-122"/>
                <a:ea typeface="华文中宋" pitchFamily="2" charset="-122"/>
              </a:rPr>
              <a:t>月</a:t>
            </a:r>
            <a:r>
              <a:rPr lang="zh-CN" altLang="en-US" dirty="0">
                <a:solidFill>
                  <a:srgbClr val="333399"/>
                </a:solidFill>
                <a:latin typeface="华文中宋" pitchFamily="2" charset="-122"/>
                <a:ea typeface="华文中宋" pitchFamily="2" charset="-122"/>
              </a:rPr>
              <a:t>出版</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533400" y="1052736"/>
            <a:ext cx="8610600" cy="4191000"/>
          </a:xfrm>
        </p:spPr>
        <p:txBody>
          <a:bodyPr/>
          <a:lstStyle/>
          <a:p>
            <a:pPr>
              <a:lnSpc>
                <a:spcPct val="120000"/>
              </a:lnSpc>
              <a:spcBef>
                <a:spcPts val="0"/>
              </a:spcBef>
              <a:spcAft>
                <a:spcPts val="1200"/>
              </a:spcAft>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）特点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综合性</a:t>
            </a:r>
            <a:r>
              <a:rPr lang="zh-CN" altLang="en-US" sz="3200" dirty="0">
                <a:latin typeface="微软雅黑" pitchFamily="34" charset="-122"/>
                <a:ea typeface="微软雅黑" pitchFamily="34" charset="-122"/>
              </a:rPr>
              <a:t>：进行纵向和横向的比较</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评述性</a:t>
            </a:r>
            <a:r>
              <a:rPr lang="zh-CN" altLang="en-US" sz="3200" dirty="0">
                <a:latin typeface="微软雅黑" pitchFamily="34" charset="-122"/>
                <a:ea typeface="微软雅黑" pitchFamily="34" charset="-122"/>
              </a:rPr>
              <a:t>：用作者自己的观点进行分析、评价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先进性</a:t>
            </a:r>
            <a:r>
              <a:rPr lang="zh-CN" altLang="en-US" sz="3200" dirty="0">
                <a:latin typeface="微软雅黑" pitchFamily="34" charset="-122"/>
                <a:ea typeface="微软雅黑" pitchFamily="34" charset="-122"/>
              </a:rPr>
              <a:t>：把最新的科学信息和研究动向传递给读者 </a:t>
            </a:r>
          </a:p>
        </p:txBody>
      </p:sp>
      <p:sp>
        <p:nvSpPr>
          <p:cNvPr id="63491" name="Rectangle 3"/>
          <p:cNvSpPr>
            <a:spLocks noChangeArrowheads="1"/>
          </p:cNvSpPr>
          <p:nvPr/>
        </p:nvSpPr>
        <p:spPr bwMode="auto">
          <a:xfrm>
            <a:off x="7010400" y="0"/>
            <a:ext cx="21336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综  述</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990600" y="1219200"/>
            <a:ext cx="7772400" cy="4038600"/>
          </a:xfrm>
        </p:spPr>
        <p:txBody>
          <a:bodyPr>
            <a:normAutofit lnSpcReduction="10000"/>
          </a:bodyPr>
          <a:lstStyle/>
          <a:p>
            <a:pPr>
              <a:lnSpc>
                <a:spcPct val="120000"/>
              </a:lnSpc>
              <a:spcBef>
                <a:spcPts val="0"/>
              </a:spcBef>
              <a:spcAft>
                <a:spcPts val="1200"/>
              </a:spcAft>
              <a:buFont typeface="Wingdings" pitchFamily="2" charset="2"/>
              <a:buNone/>
            </a:pPr>
            <a:r>
              <a:rPr lang="zh-CN" altLang="en-US" sz="3200" dirty="0" smtClean="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）要求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检索和阅读</a:t>
            </a:r>
            <a:r>
              <a:rPr lang="zh-CN" altLang="en-US" sz="3200" dirty="0">
                <a:solidFill>
                  <a:schemeClr val="tx1"/>
                </a:solidFill>
                <a:latin typeface="微软雅黑" pitchFamily="34" charset="-122"/>
                <a:ea typeface="微软雅黑" pitchFamily="34" charset="-122"/>
              </a:rPr>
              <a:t>文献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chemeClr val="tx1"/>
                </a:solidFill>
                <a:latin typeface="微软雅黑" pitchFamily="34" charset="-122"/>
                <a:ea typeface="微软雅黑" pitchFamily="34" charset="-122"/>
              </a:rPr>
              <a:t>引用文献要有</a:t>
            </a:r>
            <a:r>
              <a:rPr lang="zh-CN" altLang="en-US" sz="3200" dirty="0">
                <a:solidFill>
                  <a:srgbClr val="C00000"/>
                </a:solidFill>
                <a:latin typeface="微软雅黑" pitchFamily="34" charset="-122"/>
                <a:ea typeface="微软雅黑" pitchFamily="34" charset="-122"/>
              </a:rPr>
              <a:t>代表性、可靠性和科学性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chemeClr val="tx1"/>
                </a:solidFill>
                <a:latin typeface="微软雅黑" pitchFamily="34" charset="-122"/>
                <a:ea typeface="微软雅黑" pitchFamily="34" charset="-122"/>
              </a:rPr>
              <a:t>要有作者</a:t>
            </a:r>
            <a:r>
              <a:rPr lang="zh-CN" altLang="en-US" sz="3200" dirty="0">
                <a:solidFill>
                  <a:srgbClr val="C00000"/>
                </a:solidFill>
                <a:latin typeface="微软雅黑" pitchFamily="34" charset="-122"/>
                <a:ea typeface="微软雅黑" pitchFamily="34" charset="-122"/>
              </a:rPr>
              <a:t>自己的综合和归纳</a:t>
            </a:r>
            <a:r>
              <a:rPr lang="zh-CN" altLang="en-US" sz="3200" dirty="0">
                <a:solidFill>
                  <a:schemeClr val="tx1"/>
                </a:solidFill>
                <a:latin typeface="微软雅黑" pitchFamily="34" charset="-122"/>
                <a:ea typeface="微软雅黑" pitchFamily="34" charset="-122"/>
              </a:rPr>
              <a:t>，不是将文献罗列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chemeClr val="tx1"/>
                </a:solidFill>
                <a:latin typeface="微软雅黑" pitchFamily="34" charset="-122"/>
                <a:ea typeface="微软雅黑" pitchFamily="34" charset="-122"/>
              </a:rPr>
              <a:t>遵守“</a:t>
            </a:r>
            <a:r>
              <a:rPr lang="zh-CN" altLang="en-US" sz="3200" dirty="0">
                <a:solidFill>
                  <a:srgbClr val="C00000"/>
                </a:solidFill>
                <a:latin typeface="微软雅黑" pitchFamily="34" charset="-122"/>
                <a:ea typeface="微软雅黑" pitchFamily="34" charset="-122"/>
              </a:rPr>
              <a:t>适当引用</a:t>
            </a:r>
            <a:r>
              <a:rPr lang="zh-CN" altLang="en-US" sz="3200" dirty="0">
                <a:solidFill>
                  <a:schemeClr val="tx1"/>
                </a:solidFill>
                <a:latin typeface="微软雅黑" pitchFamily="34" charset="-122"/>
                <a:ea typeface="微软雅黑" pitchFamily="34" charset="-122"/>
              </a:rPr>
              <a:t>”的规范，防止抄袭 </a:t>
            </a:r>
          </a:p>
        </p:txBody>
      </p:sp>
      <p:sp>
        <p:nvSpPr>
          <p:cNvPr id="64515" name="Rectangle 3"/>
          <p:cNvSpPr>
            <a:spLocks noChangeArrowheads="1"/>
          </p:cNvSpPr>
          <p:nvPr/>
        </p:nvSpPr>
        <p:spPr bwMode="auto">
          <a:xfrm>
            <a:off x="7162800" y="0"/>
            <a:ext cx="19812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综  述</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304800" y="838200"/>
            <a:ext cx="8382000" cy="5715000"/>
          </a:xfrm>
        </p:spPr>
        <p:txBody>
          <a:bodyPr/>
          <a:lstStyle/>
          <a:p>
            <a:pPr>
              <a:lnSpc>
                <a:spcPct val="120000"/>
              </a:lnSpc>
              <a:spcBef>
                <a:spcPts val="0"/>
              </a:spcBef>
              <a:spcAft>
                <a:spcPts val="1200"/>
              </a:spcAft>
              <a:buFont typeface="Wingdings" pitchFamily="2" charset="2"/>
              <a:buNone/>
            </a:pPr>
            <a:r>
              <a:rPr lang="zh-CN" altLang="en-US" sz="3200" dirty="0" smtClean="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4</a:t>
            </a:r>
            <a:r>
              <a:rPr lang="zh-CN" altLang="en-US" sz="3200" dirty="0">
                <a:solidFill>
                  <a:srgbClr val="0033CC"/>
                </a:solidFill>
                <a:latin typeface="微软雅黑" pitchFamily="34" charset="-122"/>
                <a:ea typeface="微软雅黑" pitchFamily="34" charset="-122"/>
              </a:rPr>
              <a:t>）界定综述中的抄袭行为</a:t>
            </a:r>
          </a:p>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引用文献必须是</a:t>
            </a:r>
            <a:r>
              <a:rPr lang="zh-CN" altLang="en-US" sz="3200" dirty="0">
                <a:solidFill>
                  <a:srgbClr val="C00000"/>
                </a:solidFill>
                <a:latin typeface="微软雅黑" pitchFamily="34" charset="-122"/>
                <a:ea typeface="微软雅黑" pitchFamily="34" charset="-122"/>
              </a:rPr>
              <a:t>自己通篇阅读的原始文献</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不能引用别人</a:t>
            </a:r>
            <a:r>
              <a:rPr lang="zh-CN" altLang="en-US" sz="3200" dirty="0" smtClean="0">
                <a:solidFill>
                  <a:srgbClr val="C00000"/>
                </a:solidFill>
                <a:latin typeface="微软雅黑" pitchFamily="34" charset="-122"/>
                <a:ea typeface="微软雅黑" pitchFamily="34" charset="-122"/>
              </a:rPr>
              <a:t>的</a:t>
            </a:r>
            <a:r>
              <a:rPr lang="zh-CN" altLang="en-US" dirty="0" smtClean="0">
                <a:solidFill>
                  <a:srgbClr val="C00000"/>
                </a:solidFill>
                <a:latin typeface="微软雅黑" pitchFamily="34" charset="-122"/>
                <a:ea typeface="微软雅黑" pitchFamily="34" charset="-122"/>
              </a:rPr>
              <a:t>转</a:t>
            </a:r>
            <a:r>
              <a:rPr lang="zh-CN" altLang="en-US" sz="3200" dirty="0" smtClean="0">
                <a:solidFill>
                  <a:srgbClr val="C00000"/>
                </a:solidFill>
                <a:latin typeface="微软雅黑" pitchFamily="34" charset="-122"/>
                <a:ea typeface="微软雅黑" pitchFamily="34" charset="-122"/>
              </a:rPr>
              <a:t>述</a:t>
            </a:r>
            <a:r>
              <a:rPr lang="zh-CN" altLang="en-US" sz="3200" dirty="0">
                <a:latin typeface="微软雅黑" pitchFamily="34" charset="-122"/>
                <a:ea typeface="微软雅黑" pitchFamily="34" charset="-122"/>
              </a:rPr>
              <a:t>作为自己的综述</a:t>
            </a:r>
          </a:p>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综述中全部引用的内容</a:t>
            </a:r>
            <a:r>
              <a:rPr lang="zh-CN" altLang="en-US" sz="3200" dirty="0">
                <a:solidFill>
                  <a:srgbClr val="C00000"/>
                </a:solidFill>
                <a:latin typeface="微软雅黑" pitchFamily="34" charset="-122"/>
                <a:ea typeface="微软雅黑" pitchFamily="34" charset="-122"/>
              </a:rPr>
              <a:t>不应超过</a:t>
            </a:r>
            <a:r>
              <a:rPr lang="en-US" altLang="zh-CN" sz="3200" dirty="0">
                <a:solidFill>
                  <a:srgbClr val="C00000"/>
                </a:solidFill>
                <a:latin typeface="微软雅黑" pitchFamily="34" charset="-122"/>
                <a:ea typeface="微软雅黑" pitchFamily="34" charset="-122"/>
              </a:rPr>
              <a:t>50%</a:t>
            </a:r>
            <a:r>
              <a:rPr lang="zh-CN" altLang="en-US" sz="3200" dirty="0">
                <a:latin typeface="微软雅黑" pitchFamily="34" charset="-122"/>
                <a:ea typeface="微软雅黑" pitchFamily="34" charset="-122"/>
              </a:rPr>
              <a:t>（从“量”上界定） </a:t>
            </a:r>
          </a:p>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综述中</a:t>
            </a:r>
            <a:r>
              <a:rPr lang="zh-CN" altLang="en-US" sz="3200" dirty="0">
                <a:solidFill>
                  <a:srgbClr val="C00000"/>
                </a:solidFill>
                <a:latin typeface="微软雅黑" pitchFamily="34" charset="-122"/>
                <a:ea typeface="微软雅黑" pitchFamily="34" charset="-122"/>
              </a:rPr>
              <a:t>要提出自己的观点</a:t>
            </a:r>
            <a:r>
              <a:rPr lang="zh-CN" altLang="en-US" sz="3200" dirty="0">
                <a:latin typeface="微软雅黑" pitchFamily="34" charset="-122"/>
                <a:ea typeface="微软雅黑" pitchFamily="34" charset="-122"/>
              </a:rPr>
              <a:t>，同一观点中的论点和论据不能和所引用的文献雷同（从“质”上界定） </a:t>
            </a:r>
          </a:p>
        </p:txBody>
      </p:sp>
      <p:sp>
        <p:nvSpPr>
          <p:cNvPr id="65539" name="Rectangle 3"/>
          <p:cNvSpPr>
            <a:spLocks noChangeArrowheads="1"/>
          </p:cNvSpPr>
          <p:nvPr/>
        </p:nvSpPr>
        <p:spPr bwMode="auto">
          <a:xfrm>
            <a:off x="7315200" y="0"/>
            <a:ext cx="18288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综  述</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609600" y="914400"/>
            <a:ext cx="8153400" cy="4800610"/>
          </a:xfrm>
          <a:prstGeom prst="rect">
            <a:avLst/>
          </a:prstGeom>
          <a:noFill/>
          <a:ln w="9525">
            <a:noFill/>
            <a:miter lim="800000"/>
            <a:headEnd/>
            <a:tailEnd/>
          </a:ln>
          <a:effectLst/>
        </p:spPr>
        <p:txBody>
          <a:bodyPr>
            <a:spAutoFit/>
          </a:bodyPr>
          <a:lstStyle/>
          <a:p>
            <a:pPr>
              <a:lnSpc>
                <a:spcPct val="120000"/>
              </a:lnSpc>
              <a:spcAft>
                <a:spcPts val="1200"/>
              </a:spcAft>
            </a:pPr>
            <a:r>
              <a:rPr lang="en-US" altLang="zh-CN" dirty="0" smtClean="0">
                <a:ea typeface="华文中宋" pitchFamily="2" charset="-122"/>
              </a:rPr>
              <a:t> </a:t>
            </a:r>
            <a:r>
              <a:rPr lang="en-US" altLang="zh-CN" sz="2800" dirty="0">
                <a:latin typeface="微软雅黑" pitchFamily="34" charset="-122"/>
                <a:ea typeface="微软雅黑" pitchFamily="34" charset="-122"/>
              </a:rPr>
              <a:t>5.</a:t>
            </a:r>
            <a:r>
              <a:rPr lang="zh-CN" altLang="en-US" sz="2800" dirty="0">
                <a:latin typeface="微软雅黑" pitchFamily="34" charset="-122"/>
                <a:ea typeface="微软雅黑" pitchFamily="34" charset="-122"/>
              </a:rPr>
              <a:t>编（</a:t>
            </a:r>
            <a:r>
              <a:rPr lang="en-US" altLang="zh-CN" sz="2800" dirty="0">
                <a:latin typeface="微软雅黑" pitchFamily="34" charset="-122"/>
                <a:ea typeface="微软雅黑" pitchFamily="34" charset="-122"/>
              </a:rPr>
              <a:t>compile</a:t>
            </a:r>
            <a:r>
              <a:rPr lang="zh-CN" altLang="en-US" sz="2800" dirty="0">
                <a:latin typeface="微软雅黑" pitchFamily="34" charset="-122"/>
                <a:ea typeface="微软雅黑" pitchFamily="34" charset="-122"/>
              </a:rPr>
              <a:t>）和著（</a:t>
            </a:r>
            <a:r>
              <a:rPr lang="en-US" altLang="zh-CN" sz="2800" dirty="0">
                <a:latin typeface="微软雅黑" pitchFamily="34" charset="-122"/>
                <a:ea typeface="微软雅黑" pitchFamily="34" charset="-122"/>
              </a:rPr>
              <a:t>compose</a:t>
            </a:r>
            <a:r>
              <a:rPr lang="zh-CN" altLang="en-US" sz="2800" dirty="0">
                <a:latin typeface="微软雅黑" pitchFamily="34" charset="-122"/>
                <a:ea typeface="微软雅黑" pitchFamily="34" charset="-122"/>
              </a:rPr>
              <a:t>） </a:t>
            </a:r>
          </a:p>
          <a:p>
            <a:pPr>
              <a:lnSpc>
                <a:spcPct val="120000"/>
              </a:lnSpc>
              <a:spcAft>
                <a:spcPts val="1200"/>
              </a:spcAft>
            </a:pPr>
            <a:r>
              <a:rPr lang="zh-CN" altLang="en-US" sz="2800" dirty="0">
                <a:solidFill>
                  <a:srgbClr val="0033CC"/>
                </a:solidFill>
                <a:latin typeface="微软雅黑" pitchFamily="34" charset="-122"/>
                <a:ea typeface="微软雅黑" pitchFamily="34" charset="-122"/>
              </a:rPr>
              <a:t>（</a:t>
            </a:r>
            <a:r>
              <a:rPr lang="en-US" altLang="zh-CN" sz="2800" dirty="0">
                <a:solidFill>
                  <a:srgbClr val="0033CC"/>
                </a:solidFill>
                <a:latin typeface="微软雅黑" pitchFamily="34" charset="-122"/>
                <a:ea typeface="微软雅黑" pitchFamily="34" charset="-122"/>
              </a:rPr>
              <a:t>1</a:t>
            </a:r>
            <a:r>
              <a:rPr lang="zh-CN" altLang="en-US" sz="2800" dirty="0">
                <a:solidFill>
                  <a:srgbClr val="0033CC"/>
                </a:solidFill>
                <a:latin typeface="微软雅黑" pitchFamily="34" charset="-122"/>
                <a:ea typeface="微软雅黑" pitchFamily="34" charset="-122"/>
              </a:rPr>
              <a:t>）概念</a:t>
            </a:r>
          </a:p>
          <a:p>
            <a:pPr>
              <a:lnSpc>
                <a:spcPct val="120000"/>
              </a:lnSpc>
              <a:spcAft>
                <a:spcPts val="1200"/>
              </a:spcAft>
            </a:pPr>
            <a:r>
              <a:rPr lang="zh-CN" altLang="en-US" sz="2800" dirty="0">
                <a:solidFill>
                  <a:srgbClr val="C00000"/>
                </a:solidFill>
                <a:latin typeface="微软雅黑" pitchFamily="34" charset="-122"/>
                <a:ea typeface="微软雅黑" pitchFamily="34" charset="-122"/>
              </a:rPr>
              <a:t>编</a:t>
            </a:r>
            <a:r>
              <a:rPr lang="en-US" altLang="zh-CN" sz="2800" dirty="0">
                <a:latin typeface="微软雅黑" pitchFamily="34" charset="-122"/>
                <a:ea typeface="微软雅黑" pitchFamily="34" charset="-122"/>
              </a:rPr>
              <a:t>—</a:t>
            </a:r>
            <a:r>
              <a:rPr lang="zh-CN" altLang="en-US" sz="2800" dirty="0">
                <a:solidFill>
                  <a:srgbClr val="0033CC"/>
                </a:solidFill>
                <a:latin typeface="微软雅黑" pitchFamily="34" charset="-122"/>
                <a:ea typeface="微软雅黑" pitchFamily="34" charset="-122"/>
              </a:rPr>
              <a:t>系统整理已知的资料或前人、他人的成果</a:t>
            </a:r>
            <a:r>
              <a:rPr lang="zh-CN" altLang="en-US" sz="2800" dirty="0">
                <a:latin typeface="微软雅黑" pitchFamily="34" charset="-122"/>
                <a:ea typeface="微软雅黑" pitchFamily="34" charset="-122"/>
              </a:rPr>
              <a:t>。 如编辞典、教科书、年鉴等。 </a:t>
            </a:r>
          </a:p>
          <a:p>
            <a:pPr>
              <a:lnSpc>
                <a:spcPct val="120000"/>
              </a:lnSpc>
              <a:spcAft>
                <a:spcPts val="1200"/>
              </a:spcAft>
            </a:pPr>
            <a:r>
              <a:rPr lang="zh-CN" altLang="en-US" sz="2800" dirty="0">
                <a:solidFill>
                  <a:srgbClr val="C00000"/>
                </a:solidFill>
                <a:latin typeface="微软雅黑" pitchFamily="34" charset="-122"/>
                <a:ea typeface="微软雅黑" pitchFamily="34" charset="-122"/>
              </a:rPr>
              <a:t>著</a:t>
            </a:r>
            <a:r>
              <a:rPr lang="en-US" altLang="zh-CN" sz="2800" dirty="0">
                <a:latin typeface="微软雅黑" pitchFamily="34" charset="-122"/>
                <a:ea typeface="微软雅黑" pitchFamily="34" charset="-122"/>
              </a:rPr>
              <a:t>—</a:t>
            </a:r>
            <a:r>
              <a:rPr lang="zh-CN" altLang="en-US" sz="2800" dirty="0">
                <a:solidFill>
                  <a:srgbClr val="0033CC"/>
                </a:solidFill>
                <a:latin typeface="微软雅黑" pitchFamily="34" charset="-122"/>
                <a:ea typeface="微软雅黑" pitchFamily="34" charset="-122"/>
              </a:rPr>
              <a:t>发挥自己的独到见解，有开创、创新的性质</a:t>
            </a:r>
            <a:r>
              <a:rPr lang="zh-CN" altLang="en-US" sz="2800" dirty="0">
                <a:latin typeface="微软雅黑" pitchFamily="34" charset="-122"/>
                <a:ea typeface="微软雅黑" pitchFamily="34" charset="-122"/>
              </a:rPr>
              <a:t>。 著书立说就是用自己的话来写自己的工作。</a:t>
            </a:r>
          </a:p>
          <a:p>
            <a:pPr>
              <a:lnSpc>
                <a:spcPct val="120000"/>
              </a:lnSpc>
              <a:spcAft>
                <a:spcPts val="1200"/>
              </a:spcAft>
            </a:pPr>
            <a:r>
              <a:rPr lang="zh-CN" altLang="en-US" sz="2800" dirty="0">
                <a:solidFill>
                  <a:srgbClr val="C00000"/>
                </a:solidFill>
                <a:latin typeface="微软雅黑" pitchFamily="34" charset="-122"/>
                <a:ea typeface="微软雅黑" pitchFamily="34" charset="-122"/>
              </a:rPr>
              <a:t>编著</a:t>
            </a:r>
            <a:r>
              <a:rPr lang="en-US" altLang="zh-CN" sz="2800" dirty="0">
                <a:latin typeface="微软雅黑" pitchFamily="34" charset="-122"/>
                <a:ea typeface="微软雅黑" pitchFamily="34" charset="-122"/>
              </a:rPr>
              <a:t>—</a:t>
            </a:r>
            <a:r>
              <a:rPr lang="zh-CN" altLang="en-US" sz="2800" dirty="0">
                <a:solidFill>
                  <a:srgbClr val="0033CC"/>
                </a:solidFill>
                <a:latin typeface="微软雅黑" pitchFamily="34" charset="-122"/>
                <a:ea typeface="微软雅黑" pitchFamily="34" charset="-122"/>
              </a:rPr>
              <a:t>是编与著相结合</a:t>
            </a:r>
            <a:r>
              <a:rPr lang="zh-CN" altLang="en-US" sz="2800" dirty="0">
                <a:latin typeface="微软雅黑" pitchFamily="34" charset="-122"/>
                <a:ea typeface="微软雅黑" pitchFamily="34" charset="-122"/>
              </a:rPr>
              <a:t>。在编纂已有资料的基础上提出自己的见解或加入一部分自己的工作。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anim calcmode="lin" valueType="num">
                                      <p:cBhvr additive="base">
                                        <p:cTn id="7" dur="500" fill="hold"/>
                                        <p:tgtEl>
                                          <p:spTgt spid="6656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6562">
                                            <p:txEl>
                                              <p:pRg st="3" end="3"/>
                                            </p:txEl>
                                          </p:spTgt>
                                        </p:tgtEl>
                                        <p:attrNameLst>
                                          <p:attrName>style.visibility</p:attrName>
                                        </p:attrNameLst>
                                      </p:cBhvr>
                                      <p:to>
                                        <p:strVal val="visible"/>
                                      </p:to>
                                    </p:set>
                                    <p:anim calcmode="lin" valueType="num">
                                      <p:cBhvr additive="base">
                                        <p:cTn id="13" dur="500" fill="hold"/>
                                        <p:tgtEl>
                                          <p:spTgt spid="66562">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6562">
                                            <p:txEl>
                                              <p:pRg st="4" end="4"/>
                                            </p:txEl>
                                          </p:spTgt>
                                        </p:tgtEl>
                                        <p:attrNameLst>
                                          <p:attrName>style.visibility</p:attrName>
                                        </p:attrNameLst>
                                      </p:cBhvr>
                                      <p:to>
                                        <p:strVal val="visible"/>
                                      </p:to>
                                    </p:set>
                                    <p:anim calcmode="lin" valueType="num">
                                      <p:cBhvr additive="base">
                                        <p:cTn id="19" dur="500" fill="hold"/>
                                        <p:tgtEl>
                                          <p:spTgt spid="6656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656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323528" y="1196752"/>
            <a:ext cx="8640960" cy="3733800"/>
          </a:xfrm>
        </p:spPr>
        <p:txBody>
          <a:bodyPr/>
          <a:lstStyle/>
          <a:p>
            <a:pPr>
              <a:lnSpc>
                <a:spcPct val="120000"/>
              </a:lnSpc>
              <a:spcBef>
                <a:spcPts val="0"/>
              </a:spcBef>
              <a:spcAft>
                <a:spcPts val="1200"/>
              </a:spcAft>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）性质 </a:t>
            </a: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chemeClr val="tx1"/>
                </a:solidFill>
                <a:latin typeface="微软雅黑" pitchFamily="34" charset="-122"/>
                <a:ea typeface="微软雅黑" pitchFamily="34" charset="-122"/>
              </a:rPr>
              <a:t>著、编著、编都是著作权法确认的创作</a:t>
            </a:r>
            <a:r>
              <a:rPr lang="zh-CN" altLang="en-US" sz="3200" dirty="0" smtClean="0">
                <a:solidFill>
                  <a:schemeClr val="tx1"/>
                </a:solidFill>
                <a:latin typeface="微软雅黑" pitchFamily="34" charset="-122"/>
                <a:ea typeface="微软雅黑" pitchFamily="34" charset="-122"/>
              </a:rPr>
              <a:t>行为；</a:t>
            </a:r>
            <a:r>
              <a:rPr lang="zh-CN" altLang="en-US" sz="3200" dirty="0" smtClean="0">
                <a:solidFill>
                  <a:srgbClr val="0000FF"/>
                </a:solidFill>
                <a:latin typeface="微软雅黑" pitchFamily="34" charset="-122"/>
                <a:ea typeface="微软雅黑" pitchFamily="34" charset="-122"/>
              </a:rPr>
              <a:t> </a:t>
            </a:r>
            <a:endParaRPr lang="zh-CN" altLang="en-US" sz="3200" dirty="0">
              <a:solidFill>
                <a:srgbClr val="0000FF"/>
              </a:solidFill>
              <a:latin typeface="微软雅黑" pitchFamily="34" charset="-122"/>
              <a:ea typeface="微软雅黑" pitchFamily="34" charset="-122"/>
            </a:endParaRPr>
          </a:p>
          <a:p>
            <a:pPr>
              <a:lnSpc>
                <a:spcPct val="120000"/>
              </a:lnSpc>
              <a:spcBef>
                <a:spcPts val="0"/>
              </a:spcBef>
              <a:spcAft>
                <a:spcPts val="1200"/>
              </a:spcAft>
              <a:buClr>
                <a:srgbClr val="0033CC"/>
              </a:buClr>
              <a:buSzPct val="85000"/>
              <a:buFont typeface="Wingdings" pitchFamily="2" charset="2"/>
              <a:buChar char="l"/>
            </a:pPr>
            <a:r>
              <a:rPr lang="zh-CN" altLang="en-US" sz="3200" dirty="0">
                <a:solidFill>
                  <a:srgbClr val="C00000"/>
                </a:solidFill>
                <a:latin typeface="微软雅黑" pitchFamily="34" charset="-122"/>
                <a:ea typeface="微软雅黑" pitchFamily="34" charset="-122"/>
              </a:rPr>
              <a:t>著的独创性最高</a:t>
            </a:r>
            <a:r>
              <a:rPr lang="zh-CN" altLang="en-US" sz="3200" dirty="0">
                <a:solidFill>
                  <a:schemeClr val="tx1"/>
                </a:solidFill>
                <a:latin typeface="微软雅黑" pitchFamily="34" charset="-122"/>
                <a:ea typeface="微软雅黑" pitchFamily="34" charset="-122"/>
              </a:rPr>
              <a:t>，产生的是原始作品；</a:t>
            </a:r>
          </a:p>
          <a:p>
            <a:pPr>
              <a:lnSpc>
                <a:spcPct val="120000"/>
              </a:lnSpc>
              <a:spcBef>
                <a:spcPts val="0"/>
              </a:spcBef>
              <a:spcAft>
                <a:spcPts val="1200"/>
              </a:spcAft>
              <a:buClr>
                <a:srgbClr val="0033CC"/>
              </a:buClr>
              <a:buSzPct val="85000"/>
              <a:buFont typeface="Wingdings" pitchFamily="2" charset="2"/>
              <a:buChar char="l"/>
            </a:pPr>
            <a:r>
              <a:rPr lang="zh-CN" altLang="en-US" sz="3200" dirty="0" smtClean="0">
                <a:solidFill>
                  <a:srgbClr val="C00000"/>
                </a:solidFill>
                <a:latin typeface="微软雅黑" pitchFamily="34" charset="-122"/>
                <a:ea typeface="微软雅黑" pitchFamily="34" charset="-122"/>
              </a:rPr>
              <a:t>编</a:t>
            </a:r>
            <a:r>
              <a:rPr lang="zh-CN" altLang="en-US" sz="3200" dirty="0">
                <a:solidFill>
                  <a:srgbClr val="C00000"/>
                </a:solidFill>
                <a:latin typeface="微软雅黑" pitchFamily="34" charset="-122"/>
                <a:ea typeface="微软雅黑" pitchFamily="34" charset="-122"/>
              </a:rPr>
              <a:t>的独创性最低</a:t>
            </a:r>
            <a:r>
              <a:rPr lang="zh-CN" altLang="en-US" sz="3200" dirty="0">
                <a:solidFill>
                  <a:schemeClr val="tx1"/>
                </a:solidFill>
                <a:latin typeface="微软雅黑" pitchFamily="34" charset="-122"/>
                <a:ea typeface="微软雅黑" pitchFamily="34" charset="-122"/>
              </a:rPr>
              <a:t>，产生的是演绎作品；</a:t>
            </a:r>
          </a:p>
          <a:p>
            <a:pPr>
              <a:lnSpc>
                <a:spcPct val="120000"/>
              </a:lnSpc>
              <a:spcBef>
                <a:spcPts val="0"/>
              </a:spcBef>
              <a:spcAft>
                <a:spcPts val="1200"/>
              </a:spcAft>
              <a:buClr>
                <a:srgbClr val="0033CC"/>
              </a:buClr>
              <a:buSzPct val="85000"/>
              <a:buFont typeface="Wingdings" pitchFamily="2" charset="2"/>
              <a:buChar char="l"/>
            </a:pPr>
            <a:r>
              <a:rPr lang="zh-CN" altLang="en-US" sz="3200" dirty="0" smtClean="0">
                <a:solidFill>
                  <a:srgbClr val="C00000"/>
                </a:solidFill>
                <a:latin typeface="微软雅黑" pitchFamily="34" charset="-122"/>
                <a:ea typeface="微软雅黑" pitchFamily="34" charset="-122"/>
              </a:rPr>
              <a:t>编著</a:t>
            </a:r>
            <a:r>
              <a:rPr lang="zh-CN" altLang="en-US" sz="3200" dirty="0">
                <a:solidFill>
                  <a:srgbClr val="C00000"/>
                </a:solidFill>
                <a:latin typeface="微软雅黑" pitchFamily="34" charset="-122"/>
                <a:ea typeface="微软雅黑" pitchFamily="34" charset="-122"/>
              </a:rPr>
              <a:t>则处于二者之间</a:t>
            </a:r>
            <a:r>
              <a:rPr lang="zh-CN" altLang="en-US" sz="3200" dirty="0">
                <a:solidFill>
                  <a:schemeClr val="tx1"/>
                </a:solidFill>
                <a:latin typeface="微软雅黑" pitchFamily="34" charset="-122"/>
                <a:ea typeface="微软雅黑" pitchFamily="34" charset="-122"/>
              </a:rPr>
              <a:t>。</a:t>
            </a:r>
            <a:r>
              <a:rPr lang="zh-CN" altLang="en-US" dirty="0">
                <a:solidFill>
                  <a:srgbClr val="0000FF"/>
                </a:solidFill>
                <a:latin typeface="微软雅黑" pitchFamily="34" charset="-122"/>
                <a:ea typeface="微软雅黑" pitchFamily="34" charset="-122"/>
              </a:rPr>
              <a:t> </a:t>
            </a:r>
          </a:p>
        </p:txBody>
      </p:sp>
      <p:sp>
        <p:nvSpPr>
          <p:cNvPr id="67587" name="Rectangle 3"/>
          <p:cNvSpPr>
            <a:spLocks noChangeArrowheads="1"/>
          </p:cNvSpPr>
          <p:nvPr/>
        </p:nvSpPr>
        <p:spPr bwMode="auto">
          <a:xfrm>
            <a:off x="7162800" y="0"/>
            <a:ext cx="19812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编 和 著</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a:xfrm>
            <a:off x="395536" y="908720"/>
            <a:ext cx="8382000" cy="4648200"/>
          </a:xfrm>
        </p:spPr>
        <p:txBody>
          <a:bodyPr/>
          <a:lstStyle/>
          <a:p>
            <a:pPr>
              <a:lnSpc>
                <a:spcPct val="120000"/>
              </a:lnSpc>
              <a:spcBef>
                <a:spcPts val="0"/>
              </a:spcBef>
              <a:spcAft>
                <a:spcPts val="1200"/>
              </a:spcAft>
              <a:buClr>
                <a:srgbClr val="FF6600"/>
              </a:buClr>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）引用规定 </a:t>
            </a:r>
          </a:p>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编书时，引用可以不在正文中标注出处，但</a:t>
            </a:r>
            <a:r>
              <a:rPr lang="zh-CN" altLang="en-US" sz="3200" dirty="0">
                <a:solidFill>
                  <a:srgbClr val="C00000"/>
                </a:solidFill>
                <a:latin typeface="微软雅黑" pitchFamily="34" charset="-122"/>
                <a:ea typeface="微软雅黑" pitchFamily="34" charset="-122"/>
              </a:rPr>
              <a:t>应该</a:t>
            </a:r>
            <a:r>
              <a:rPr lang="zh-CN" altLang="en-US" sz="3200" dirty="0">
                <a:latin typeface="微软雅黑" pitchFamily="34" charset="-122"/>
                <a:ea typeface="微软雅黑" pitchFamily="34" charset="-122"/>
              </a:rPr>
              <a:t>在图书最后</a:t>
            </a:r>
            <a:r>
              <a:rPr lang="zh-CN" altLang="en-US" sz="3200" dirty="0">
                <a:solidFill>
                  <a:srgbClr val="C00000"/>
                </a:solidFill>
                <a:latin typeface="微软雅黑" pitchFamily="34" charset="-122"/>
                <a:ea typeface="微软雅黑" pitchFamily="34" charset="-122"/>
              </a:rPr>
              <a:t>列出所有的参考文献</a:t>
            </a:r>
            <a:r>
              <a:rPr lang="zh-CN" altLang="en-US" sz="3200" dirty="0">
                <a:latin typeface="微软雅黑" pitchFamily="34" charset="-122"/>
                <a:ea typeface="微软雅黑" pitchFamily="34" charset="-122"/>
              </a:rPr>
              <a:t>，也可在每章末列出该章的参考</a:t>
            </a:r>
            <a:r>
              <a:rPr lang="zh-CN" altLang="en-US" sz="3200" dirty="0" smtClean="0">
                <a:latin typeface="微软雅黑" pitchFamily="34" charset="-122"/>
                <a:ea typeface="微软雅黑" pitchFamily="34" charset="-122"/>
              </a:rPr>
              <a:t>文献。</a:t>
            </a:r>
            <a:endParaRPr lang="zh-CN" altLang="en-US" sz="3200" dirty="0">
              <a:latin typeface="微软雅黑" pitchFamily="34" charset="-122"/>
              <a:ea typeface="微软雅黑" pitchFamily="34" charset="-122"/>
            </a:endParaRPr>
          </a:p>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未经原作者和双方出版社许可，</a:t>
            </a:r>
            <a:r>
              <a:rPr lang="zh-CN" altLang="en-US" sz="3200" dirty="0">
                <a:solidFill>
                  <a:srgbClr val="C00000"/>
                </a:solidFill>
                <a:latin typeface="微软雅黑" pitchFamily="34" charset="-122"/>
                <a:ea typeface="微软雅黑" pitchFamily="34" charset="-122"/>
              </a:rPr>
              <a:t>不能把他人作品作为所编书的某个篇章</a:t>
            </a:r>
            <a:r>
              <a:rPr lang="zh-CN" altLang="en-US" sz="3200" dirty="0">
                <a:latin typeface="微软雅黑" pitchFamily="34" charset="-122"/>
                <a:ea typeface="微软雅黑" pitchFamily="34" charset="-122"/>
              </a:rPr>
              <a:t>，否则即使注明出处，也属</a:t>
            </a:r>
            <a:r>
              <a:rPr lang="zh-CN" altLang="en-US" sz="3200" dirty="0" smtClean="0">
                <a:latin typeface="微软雅黑" pitchFamily="34" charset="-122"/>
                <a:ea typeface="微软雅黑" pitchFamily="34" charset="-122"/>
              </a:rPr>
              <a:t>侵权。 </a:t>
            </a:r>
            <a:endParaRPr lang="zh-CN" altLang="en-US" sz="3200" dirty="0">
              <a:latin typeface="微软雅黑" pitchFamily="34" charset="-122"/>
              <a:ea typeface="微软雅黑" pitchFamily="34" charset="-122"/>
            </a:endParaRPr>
          </a:p>
        </p:txBody>
      </p:sp>
      <p:sp>
        <p:nvSpPr>
          <p:cNvPr id="68611" name="Rectangle 3"/>
          <p:cNvSpPr>
            <a:spLocks noChangeArrowheads="1"/>
          </p:cNvSpPr>
          <p:nvPr/>
        </p:nvSpPr>
        <p:spPr bwMode="auto">
          <a:xfrm>
            <a:off x="6934200" y="0"/>
            <a:ext cx="2209800" cy="685800"/>
          </a:xfrm>
          <a:prstGeom prst="rect">
            <a:avLst/>
          </a:prstGeom>
          <a:solidFill>
            <a:srgbClr val="FFFF99"/>
          </a:solidFill>
          <a:ln w="9525">
            <a:noFill/>
            <a:miter lim="800000"/>
            <a:headEnd/>
            <a:tailEnd/>
          </a:ln>
          <a:effectLst/>
        </p:spPr>
        <p:txBody>
          <a:bodyPr anchor="ctr"/>
          <a:lstStyle/>
          <a:p>
            <a:pPr algn="ctr"/>
            <a:r>
              <a:rPr lang="zh-CN" altLang="en-US" sz="2800">
                <a:solidFill>
                  <a:srgbClr val="003399"/>
                </a:solidFill>
                <a:ea typeface="隶书" pitchFamily="49" charset="-122"/>
              </a:rPr>
              <a:t>编 和 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0">
                                            <p:txEl>
                                              <p:pRg st="2" end="2"/>
                                            </p:txEl>
                                          </p:spTgt>
                                        </p:tgtEl>
                                        <p:attrNameLst>
                                          <p:attrName>style.visibility</p:attrName>
                                        </p:attrNameLst>
                                      </p:cBhvr>
                                      <p:to>
                                        <p:strVal val="visible"/>
                                      </p:to>
                                    </p:set>
                                    <p:anim calcmode="lin" valueType="num">
                                      <p:cBhvr additive="base">
                                        <p:cTn id="7" dur="500" fill="hold"/>
                                        <p:tgtEl>
                                          <p:spTgt spid="68610">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xfrm>
            <a:off x="323528" y="1268760"/>
            <a:ext cx="8458200" cy="3962400"/>
          </a:xfrm>
        </p:spPr>
        <p:txBody>
          <a:bodyPr/>
          <a:lstStyle/>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一个编者同时或先后参加不同书籍的编写，</a:t>
            </a:r>
            <a:r>
              <a:rPr lang="zh-CN" altLang="en-US" sz="3200" dirty="0">
                <a:solidFill>
                  <a:srgbClr val="C00000"/>
                </a:solidFill>
                <a:latin typeface="微软雅黑" pitchFamily="34" charset="-122"/>
                <a:ea typeface="微软雅黑" pitchFamily="34" charset="-122"/>
              </a:rPr>
              <a:t>如所编内容大量重复，甚至完全相同，这是不合乎学术规范的</a:t>
            </a:r>
            <a:r>
              <a:rPr lang="zh-CN" altLang="en-US" sz="3200" dirty="0">
                <a:solidFill>
                  <a:schemeClr val="tx1"/>
                </a:solidFill>
                <a:latin typeface="微软雅黑" pitchFamily="34" charset="-122"/>
                <a:ea typeface="微软雅黑" pitchFamily="34" charset="-122"/>
              </a:rPr>
              <a:t>，</a:t>
            </a:r>
            <a:r>
              <a:rPr lang="zh-CN" altLang="en-US" sz="3200" dirty="0">
                <a:latin typeface="微软雅黑" pitchFamily="34" charset="-122"/>
                <a:ea typeface="微软雅黑" pitchFamily="34" charset="-122"/>
              </a:rPr>
              <a:t>类似于“一稿多投”或“自我抄袭”。</a:t>
            </a:r>
          </a:p>
          <a:p>
            <a:pPr>
              <a:lnSpc>
                <a:spcPct val="120000"/>
              </a:lnSpc>
              <a:spcBef>
                <a:spcPts val="0"/>
              </a:spcBef>
              <a:spcAft>
                <a:spcPts val="1200"/>
              </a:spcAft>
              <a:buClr>
                <a:srgbClr val="FF6600"/>
              </a:buClr>
              <a:buSzPct val="80000"/>
              <a:buFont typeface="Wingdings" pitchFamily="2" charset="2"/>
              <a:buNone/>
            </a:pPr>
            <a:r>
              <a:rPr lang="zh-CN" altLang="en-US" sz="3200" dirty="0">
                <a:latin typeface="微软雅黑" pitchFamily="34" charset="-122"/>
                <a:ea typeface="微软雅黑" pitchFamily="34" charset="-122"/>
              </a:rPr>
              <a:t>   </a:t>
            </a:r>
            <a:r>
              <a:rPr lang="zh-CN" altLang="en-US" sz="3200" dirty="0">
                <a:solidFill>
                  <a:srgbClr val="0033CC"/>
                </a:solidFill>
                <a:latin typeface="微软雅黑" pitchFamily="34" charset="-122"/>
                <a:ea typeface="微软雅黑" pitchFamily="34" charset="-122"/>
              </a:rPr>
              <a:t>但双方出版社同意者除外。</a:t>
            </a:r>
          </a:p>
        </p:txBody>
      </p:sp>
      <p:sp>
        <p:nvSpPr>
          <p:cNvPr id="69635" name="Rectangle 3"/>
          <p:cNvSpPr>
            <a:spLocks noChangeArrowheads="1"/>
          </p:cNvSpPr>
          <p:nvPr/>
        </p:nvSpPr>
        <p:spPr bwMode="auto">
          <a:xfrm>
            <a:off x="7086600" y="0"/>
            <a:ext cx="2057400" cy="685800"/>
          </a:xfrm>
          <a:prstGeom prst="rect">
            <a:avLst/>
          </a:prstGeom>
          <a:solidFill>
            <a:srgbClr val="FFFF99"/>
          </a:solidFill>
          <a:ln w="9525">
            <a:noFill/>
            <a:miter lim="800000"/>
            <a:headEnd/>
            <a:tailEnd/>
          </a:ln>
          <a:effectLst/>
        </p:spPr>
        <p:txBody>
          <a:bodyPr anchor="ctr"/>
          <a:lstStyle/>
          <a:p>
            <a:pPr algn="ctr"/>
            <a:r>
              <a:rPr lang="zh-CN" altLang="en-US" sz="2800" dirty="0">
                <a:solidFill>
                  <a:srgbClr val="003399"/>
                </a:solidFill>
                <a:ea typeface="隶书" pitchFamily="49" charset="-122"/>
              </a:rPr>
              <a:t>编 和 著</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xfrm>
            <a:off x="323528" y="1196752"/>
            <a:ext cx="8382000" cy="5105400"/>
          </a:xfrm>
        </p:spPr>
        <p:txBody>
          <a:bodyPr/>
          <a:lstStyle/>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著或编著作者引用他人作品时，</a:t>
            </a:r>
            <a:r>
              <a:rPr lang="zh-CN" altLang="en-US" sz="3200" dirty="0">
                <a:solidFill>
                  <a:srgbClr val="C00000"/>
                </a:solidFill>
                <a:latin typeface="微软雅黑" pitchFamily="34" charset="-122"/>
                <a:ea typeface="微软雅黑" pitchFamily="34" charset="-122"/>
              </a:rPr>
              <a:t>引文部分需在正文中标明</a:t>
            </a:r>
            <a:r>
              <a:rPr lang="zh-CN" altLang="en-US" sz="3200" dirty="0">
                <a:latin typeface="微软雅黑" pitchFamily="34" charset="-122"/>
                <a:ea typeface="微软雅黑" pitchFamily="34" charset="-122"/>
              </a:rPr>
              <a:t>，可采用“顺序编码制”或 “作者－出版</a:t>
            </a:r>
            <a:r>
              <a:rPr lang="zh-CN" altLang="en-US" dirty="0">
                <a:latin typeface="微软雅黑" pitchFamily="34" charset="-122"/>
                <a:ea typeface="微软雅黑" pitchFamily="34" charset="-122"/>
              </a:rPr>
              <a:t>年制”，</a:t>
            </a:r>
            <a:r>
              <a:rPr lang="zh-CN" altLang="en-US" sz="3200" dirty="0">
                <a:solidFill>
                  <a:srgbClr val="C00000"/>
                </a:solidFill>
                <a:latin typeface="微软雅黑" pitchFamily="34" charset="-122"/>
                <a:ea typeface="微软雅黑" pitchFamily="34" charset="-122"/>
              </a:rPr>
              <a:t>并在全书末或各章末列出参考文献 </a:t>
            </a:r>
            <a:r>
              <a:rPr lang="zh-CN" altLang="en-US"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a:lnSpc>
                <a:spcPct val="120000"/>
              </a:lnSpc>
              <a:spcBef>
                <a:spcPts val="0"/>
              </a:spcBef>
              <a:spcAft>
                <a:spcPts val="1200"/>
              </a:spcAft>
              <a:buClr>
                <a:srgbClr val="0033CC"/>
              </a:buClr>
              <a:buSzPct val="85000"/>
              <a:buFont typeface="Wingdings" pitchFamily="2" charset="2"/>
              <a:buChar char="l"/>
            </a:pPr>
            <a:r>
              <a:rPr lang="zh-CN" altLang="en-US" sz="3200" dirty="0">
                <a:latin typeface="微软雅黑" pitchFamily="34" charset="-122"/>
                <a:ea typeface="微软雅黑" pitchFamily="34" charset="-122"/>
              </a:rPr>
              <a:t>专著中的引文要注意“</a:t>
            </a:r>
            <a:r>
              <a:rPr lang="zh-CN" altLang="en-US" sz="3200" dirty="0">
                <a:solidFill>
                  <a:srgbClr val="C00000"/>
                </a:solidFill>
                <a:latin typeface="微软雅黑" pitchFamily="34" charset="-122"/>
                <a:ea typeface="微软雅黑" pitchFamily="34" charset="-122"/>
              </a:rPr>
              <a:t>量</a:t>
            </a:r>
            <a:r>
              <a:rPr lang="zh-CN" altLang="en-US" sz="3200" dirty="0">
                <a:latin typeface="微软雅黑" pitchFamily="34" charset="-122"/>
                <a:ea typeface="微软雅黑" pitchFamily="34" charset="-122"/>
              </a:rPr>
              <a:t>”和“</a:t>
            </a:r>
            <a:r>
              <a:rPr lang="zh-CN" altLang="en-US" sz="3200" dirty="0">
                <a:solidFill>
                  <a:srgbClr val="0033CC"/>
                </a:solidFill>
                <a:latin typeface="微软雅黑" pitchFamily="34" charset="-122"/>
                <a:ea typeface="微软雅黑" pitchFamily="34" charset="-122"/>
              </a:rPr>
              <a:t>质</a:t>
            </a:r>
            <a:r>
              <a:rPr lang="zh-CN" altLang="en-US" sz="3200" dirty="0">
                <a:latin typeface="微软雅黑" pitchFamily="34" charset="-122"/>
                <a:ea typeface="微软雅黑" pitchFamily="34" charset="-122"/>
              </a:rPr>
              <a:t>”的问题。在引用的“量”上，</a:t>
            </a:r>
            <a:r>
              <a:rPr lang="zh-CN" altLang="en-US" sz="3200" dirty="0">
                <a:solidFill>
                  <a:srgbClr val="C00000"/>
                </a:solidFill>
                <a:latin typeface="微软雅黑" pitchFamily="34" charset="-122"/>
                <a:ea typeface="微软雅黑" pitchFamily="34" charset="-122"/>
              </a:rPr>
              <a:t>不能大段地引用其他著作的文字</a:t>
            </a:r>
            <a:r>
              <a:rPr lang="zh-CN" altLang="en-US" sz="3200" dirty="0">
                <a:latin typeface="微软雅黑" pitchFamily="34" charset="-122"/>
                <a:ea typeface="微软雅黑" pitchFamily="34" charset="-122"/>
              </a:rPr>
              <a:t>；在“质”上，</a:t>
            </a:r>
            <a:r>
              <a:rPr lang="zh-CN" altLang="en-US" sz="3200" dirty="0">
                <a:solidFill>
                  <a:srgbClr val="0033CC"/>
                </a:solidFill>
                <a:latin typeface="微软雅黑" pitchFamily="34" charset="-122"/>
                <a:ea typeface="微软雅黑" pitchFamily="34" charset="-122"/>
              </a:rPr>
              <a:t>不能直接引用和自己作品相同的实质性的内容</a:t>
            </a:r>
            <a:r>
              <a:rPr lang="zh-CN" altLang="en-US" sz="3200" dirty="0">
                <a:latin typeface="微软雅黑" pitchFamily="34" charset="-122"/>
                <a:ea typeface="微软雅黑" pitchFamily="34" charset="-122"/>
              </a:rPr>
              <a:t>。</a:t>
            </a:r>
          </a:p>
        </p:txBody>
      </p:sp>
      <p:sp>
        <p:nvSpPr>
          <p:cNvPr id="70659" name="Rectangle 3"/>
          <p:cNvSpPr>
            <a:spLocks noChangeArrowheads="1"/>
          </p:cNvSpPr>
          <p:nvPr/>
        </p:nvSpPr>
        <p:spPr bwMode="auto">
          <a:xfrm>
            <a:off x="7010400" y="0"/>
            <a:ext cx="2133600" cy="685800"/>
          </a:xfrm>
          <a:prstGeom prst="rect">
            <a:avLst/>
          </a:prstGeom>
          <a:solidFill>
            <a:srgbClr val="FFFF99"/>
          </a:solidFill>
          <a:ln w="9525">
            <a:noFill/>
            <a:miter lim="800000"/>
            <a:headEnd/>
            <a:tailEnd/>
          </a:ln>
          <a:effectLst/>
        </p:spPr>
        <p:txBody>
          <a:bodyPr anchor="ctr"/>
          <a:lstStyle/>
          <a:p>
            <a:pPr algn="ctr"/>
            <a:r>
              <a:rPr lang="zh-CN" altLang="en-US" sz="2800" dirty="0">
                <a:solidFill>
                  <a:srgbClr val="003399"/>
                </a:solidFill>
                <a:ea typeface="隶书" pitchFamily="49" charset="-122"/>
              </a:rPr>
              <a:t>编 和 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58">
                                            <p:txEl>
                                              <p:pRg st="1" end="1"/>
                                            </p:txEl>
                                          </p:spTgt>
                                        </p:tgtEl>
                                        <p:attrNameLst>
                                          <p:attrName>style.visibility</p:attrName>
                                        </p:attrNameLst>
                                      </p:cBhvr>
                                      <p:to>
                                        <p:strVal val="visible"/>
                                      </p:to>
                                    </p:set>
                                    <p:anim calcmode="lin" valueType="num">
                                      <p:cBhvr additive="base">
                                        <p:cTn id="7" dur="500" fill="hold"/>
                                        <p:tgtEl>
                                          <p:spTgt spid="70658">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65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755576" y="692696"/>
            <a:ext cx="7416824" cy="1295400"/>
          </a:xfrm>
        </p:spPr>
        <p:txBody>
          <a:bodyPr>
            <a:normAutofit fontScale="90000"/>
          </a:bodyPr>
          <a:lstStyle/>
          <a:p>
            <a:pPr algn="l"/>
            <a:r>
              <a:rPr lang="zh-CN" altLang="en-US" sz="3600" dirty="0">
                <a:solidFill>
                  <a:srgbClr val="C00000"/>
                </a:solidFill>
                <a:ea typeface="黑体" pitchFamily="2" charset="-122"/>
              </a:rPr>
              <a:t>四、学术不端行为的</a:t>
            </a:r>
            <a:r>
              <a:rPr lang="zh-CN" altLang="en-US" sz="3600" dirty="0" smtClean="0">
                <a:solidFill>
                  <a:srgbClr val="C00000"/>
                </a:solidFill>
                <a:ea typeface="黑体" pitchFamily="2" charset="-122"/>
              </a:rPr>
              <a:t>界定</a:t>
            </a:r>
            <a:r>
              <a:rPr lang="en-US" altLang="zh-CN" sz="3600" dirty="0" smtClean="0">
                <a:solidFill>
                  <a:srgbClr val="C00000"/>
                </a:solidFill>
                <a:ea typeface="黑体" pitchFamily="2" charset="-122"/>
              </a:rPr>
              <a:t/>
            </a:r>
            <a:br>
              <a:rPr lang="en-US" altLang="zh-CN" sz="3600" dirty="0" smtClean="0">
                <a:solidFill>
                  <a:srgbClr val="C00000"/>
                </a:solidFill>
                <a:ea typeface="黑体" pitchFamily="2" charset="-122"/>
              </a:rPr>
            </a:br>
            <a:r>
              <a:rPr lang="en-US" altLang="zh-CN" sz="3600" dirty="0" smtClean="0">
                <a:solidFill>
                  <a:srgbClr val="C00000"/>
                </a:solidFill>
                <a:ea typeface="黑体" pitchFamily="2" charset="-122"/>
              </a:rPr>
              <a:t>      (</a:t>
            </a:r>
            <a:r>
              <a:rPr lang="en-US" altLang="zh-CN" sz="3600" dirty="0" smtClean="0">
                <a:solidFill>
                  <a:srgbClr val="C00000"/>
                </a:solidFill>
                <a:latin typeface="Times New Roman" pitchFamily="18" charset="0"/>
                <a:ea typeface="黑体" pitchFamily="2" charset="-122"/>
                <a:cs typeface="Times New Roman" pitchFamily="18" charset="0"/>
              </a:rPr>
              <a:t>definitions of academic misconduct</a:t>
            </a:r>
            <a:r>
              <a:rPr lang="en-US" altLang="zh-CN" sz="3600" dirty="0" smtClean="0">
                <a:solidFill>
                  <a:srgbClr val="C00000"/>
                </a:solidFill>
                <a:ea typeface="黑体" pitchFamily="2" charset="-122"/>
              </a:rPr>
              <a:t>)</a:t>
            </a:r>
            <a:endParaRPr lang="zh-CN" altLang="en-US" sz="3600" dirty="0">
              <a:solidFill>
                <a:srgbClr val="C00000"/>
              </a:solidFill>
              <a:ea typeface="黑体" pitchFamily="2" charset="-122"/>
            </a:endParaRPr>
          </a:p>
        </p:txBody>
      </p:sp>
      <p:sp>
        <p:nvSpPr>
          <p:cNvPr id="100355" name="Text Box 3"/>
          <p:cNvSpPr txBox="1">
            <a:spLocks noChangeArrowheads="1"/>
          </p:cNvSpPr>
          <p:nvPr/>
        </p:nvSpPr>
        <p:spPr bwMode="auto">
          <a:xfrm>
            <a:off x="838200" y="2057400"/>
            <a:ext cx="7848600" cy="2542234"/>
          </a:xfrm>
          <a:prstGeom prst="rect">
            <a:avLst/>
          </a:prstGeom>
          <a:noFill/>
          <a:ln w="9525">
            <a:noFill/>
            <a:miter lim="800000"/>
            <a:headEnd/>
            <a:tailEnd/>
          </a:ln>
          <a:effectLst/>
        </p:spPr>
        <p:txBody>
          <a:bodyPr>
            <a:spAutoFit/>
          </a:bodyPr>
          <a:lstStyle/>
          <a:p>
            <a:pPr>
              <a:lnSpc>
                <a:spcPct val="120000"/>
              </a:lnSpc>
            </a:pPr>
            <a:r>
              <a:rPr lang="en-US" altLang="zh-CN" sz="3200" dirty="0">
                <a:latin typeface="微软雅黑" pitchFamily="34" charset="-122"/>
                <a:ea typeface="微软雅黑" pitchFamily="34" charset="-122"/>
              </a:rPr>
              <a:t>1.</a:t>
            </a:r>
            <a:r>
              <a:rPr lang="zh-CN" altLang="en-US" sz="3200" dirty="0">
                <a:latin typeface="微软雅黑" pitchFamily="34" charset="-122"/>
                <a:ea typeface="微软雅黑" pitchFamily="34" charset="-122"/>
              </a:rPr>
              <a:t>抄袭和剽窃（</a:t>
            </a:r>
            <a:r>
              <a:rPr lang="en-US" altLang="zh-CN" sz="3200" dirty="0">
                <a:latin typeface="Times New Roman" pitchFamily="18" charset="0"/>
                <a:ea typeface="微软雅黑" pitchFamily="34" charset="-122"/>
                <a:cs typeface="Times New Roman" pitchFamily="18" charset="0"/>
              </a:rPr>
              <a:t>plagiarism</a:t>
            </a:r>
            <a:r>
              <a:rPr lang="zh-CN" altLang="en-US" sz="3200" dirty="0">
                <a:latin typeface="微软雅黑" pitchFamily="34" charset="-122"/>
                <a:ea typeface="微软雅黑" pitchFamily="34" charset="-122"/>
              </a:rPr>
              <a:t>）  </a:t>
            </a:r>
          </a:p>
          <a:p>
            <a:pPr>
              <a:lnSpc>
                <a:spcPct val="130000"/>
              </a:lnSpc>
              <a:spcBef>
                <a:spcPct val="50000"/>
              </a:spcBef>
            </a:pPr>
            <a:r>
              <a:rPr lang="zh-CN" altLang="en-US" sz="3200" dirty="0">
                <a:solidFill>
                  <a:srgbClr val="C00000"/>
                </a:solidFill>
                <a:latin typeface="微软雅黑" pitchFamily="34" charset="-122"/>
                <a:ea typeface="微软雅黑" pitchFamily="34" charset="-122"/>
              </a:rPr>
              <a:t>抄袭</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行为人将他人作品全部或部分地原封不动或稍作改动后作为自己的作品发表。</a:t>
            </a:r>
          </a:p>
          <a:p>
            <a:pPr>
              <a:lnSpc>
                <a:spcPct val="120000"/>
              </a:lnSpc>
            </a:pPr>
            <a:r>
              <a:rPr lang="zh-CN" altLang="en-US" dirty="0">
                <a:solidFill>
                  <a:srgbClr val="FFFF00"/>
                </a:solidFill>
                <a:ea typeface="华文中宋" pitchFamily="2" charset="-122"/>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629400" y="0"/>
            <a:ext cx="2514600" cy="685800"/>
          </a:xfrm>
          <a:solidFill>
            <a:srgbClr val="FFFF99"/>
          </a:solidFill>
        </p:spPr>
        <p:txBody>
          <a:bodyPr/>
          <a:lstStyle/>
          <a:p>
            <a:pPr algn="ctr"/>
            <a:r>
              <a:rPr lang="zh-CN" altLang="en-US" sz="2800">
                <a:solidFill>
                  <a:srgbClr val="333399"/>
                </a:solidFill>
                <a:ea typeface="隶书" pitchFamily="49" charset="-122"/>
              </a:rPr>
              <a:t>抄袭和剽窃</a:t>
            </a:r>
          </a:p>
        </p:txBody>
      </p:sp>
      <p:sp>
        <p:nvSpPr>
          <p:cNvPr id="101379" name="Text Box 3"/>
          <p:cNvSpPr txBox="1">
            <a:spLocks noChangeArrowheads="1"/>
          </p:cNvSpPr>
          <p:nvPr/>
        </p:nvSpPr>
        <p:spPr bwMode="auto">
          <a:xfrm>
            <a:off x="609600" y="1295400"/>
            <a:ext cx="8153400" cy="2950744"/>
          </a:xfrm>
          <a:prstGeom prst="rect">
            <a:avLst/>
          </a:prstGeom>
          <a:noFill/>
          <a:ln w="9525">
            <a:noFill/>
            <a:miter lim="800000"/>
            <a:headEnd/>
            <a:tailEnd/>
          </a:ln>
          <a:effectLst/>
        </p:spPr>
        <p:txBody>
          <a:bodyPr>
            <a:spAutoFit/>
          </a:bodyPr>
          <a:lstStyle/>
          <a:p>
            <a:pPr>
              <a:lnSpc>
                <a:spcPct val="130000"/>
              </a:lnSpc>
            </a:pPr>
            <a:endParaRPr lang="en-US" altLang="zh-CN" dirty="0">
              <a:ea typeface="华文中宋" pitchFamily="2" charset="-122"/>
            </a:endParaRPr>
          </a:p>
          <a:p>
            <a:pPr>
              <a:lnSpc>
                <a:spcPct val="130000"/>
              </a:lnSpc>
              <a:spcAft>
                <a:spcPts val="600"/>
              </a:spcAft>
            </a:pPr>
            <a:r>
              <a:rPr lang="zh-CN" altLang="en-US" sz="3200" dirty="0">
                <a:solidFill>
                  <a:srgbClr val="C00000"/>
                </a:solidFill>
                <a:latin typeface="微软雅黑" pitchFamily="34" charset="-122"/>
                <a:ea typeface="微软雅黑" pitchFamily="34" charset="-122"/>
              </a:rPr>
              <a:t>剽窃</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行为人通过删节、补充等隐蔽手段将他人作品改头换面，而没有改变原有作品的实质性内容；或窃取他人的创作（学术）思想或未发表成果作为自己的作品发表</a:t>
            </a:r>
            <a:r>
              <a:rPr lang="zh-CN" altLang="en-US" sz="3200" dirty="0">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09800" y="533400"/>
            <a:ext cx="4191000" cy="998538"/>
          </a:xfrm>
        </p:spPr>
        <p:txBody>
          <a:bodyPr/>
          <a:lstStyle/>
          <a:p>
            <a:r>
              <a:rPr lang="zh-CN" altLang="en-US" sz="4000" dirty="0" smtClean="0">
                <a:solidFill>
                  <a:srgbClr val="0033CC"/>
                </a:solidFill>
                <a:ea typeface="黑体" pitchFamily="2" charset="-122"/>
              </a:rPr>
              <a:t>再版背景</a:t>
            </a:r>
            <a:endParaRPr lang="zh-CN" altLang="en-US" sz="4000" dirty="0">
              <a:solidFill>
                <a:srgbClr val="0033CC"/>
              </a:solidFill>
              <a:ea typeface="黑体" pitchFamily="2" charset="-122"/>
            </a:endParaRPr>
          </a:p>
        </p:txBody>
      </p:sp>
      <p:sp>
        <p:nvSpPr>
          <p:cNvPr id="28675" name="Rectangle 3"/>
          <p:cNvSpPr>
            <a:spLocks noGrp="1" noChangeArrowheads="1"/>
          </p:cNvSpPr>
          <p:nvPr>
            <p:ph type="body" idx="1"/>
          </p:nvPr>
        </p:nvSpPr>
        <p:spPr>
          <a:xfrm>
            <a:off x="539552" y="1556792"/>
            <a:ext cx="8280920" cy="4392488"/>
          </a:xfrm>
        </p:spPr>
        <p:txBody>
          <a:bodyPr>
            <a:noAutofit/>
          </a:bodyPr>
          <a:lstStyle/>
          <a:p>
            <a:pPr>
              <a:lnSpc>
                <a:spcPct val="120000"/>
              </a:lnSpc>
              <a:spcBef>
                <a:spcPts val="0"/>
              </a:spcBef>
              <a:spcAft>
                <a:spcPts val="1200"/>
              </a:spcAft>
              <a:buClr>
                <a:srgbClr val="0033CC"/>
              </a:buClr>
              <a:buSzPct val="85000"/>
              <a:buFont typeface="Wingdings" pitchFamily="2" charset="2"/>
              <a:buChar char="l"/>
            </a:pPr>
            <a:r>
              <a:rPr lang="zh-CN" altLang="en-US" dirty="0" smtClean="0">
                <a:latin typeface="微软雅黑" pitchFamily="34" charset="-122"/>
                <a:ea typeface="微软雅黑" pitchFamily="34" charset="-122"/>
              </a:rPr>
              <a:t>“高校立身之本在于立德树人”，有必要对教师和学生进行学术道德规范教育；</a:t>
            </a:r>
          </a:p>
          <a:p>
            <a:pPr>
              <a:lnSpc>
                <a:spcPct val="120000"/>
              </a:lnSpc>
              <a:spcBef>
                <a:spcPts val="0"/>
              </a:spcBef>
              <a:spcAft>
                <a:spcPts val="1200"/>
              </a:spcAft>
              <a:buClr>
                <a:srgbClr val="0033CC"/>
              </a:buClr>
              <a:buSzPct val="85000"/>
              <a:buFont typeface="Wingdings" pitchFamily="2" charset="2"/>
              <a:buChar char="l"/>
            </a:pPr>
            <a:r>
              <a:rPr lang="zh-CN" altLang="en-US" dirty="0" smtClean="0">
                <a:latin typeface="微软雅黑" pitchFamily="34" charset="-122"/>
                <a:ea typeface="微软雅黑" pitchFamily="34" charset="-122"/>
              </a:rPr>
              <a:t>在过去的</a:t>
            </a:r>
            <a:r>
              <a:rPr lang="en-US" altLang="zh-CN" dirty="0" smtClean="0">
                <a:latin typeface="微软雅黑" pitchFamily="34" charset="-122"/>
                <a:ea typeface="微软雅黑" pitchFamily="34" charset="-122"/>
              </a:rPr>
              <a:t>7</a:t>
            </a:r>
            <a:r>
              <a:rPr lang="zh-CN" altLang="en-US" dirty="0" smtClean="0">
                <a:latin typeface="微软雅黑" pitchFamily="34" charset="-122"/>
                <a:ea typeface="微软雅黑" pitchFamily="34" charset="-122"/>
              </a:rPr>
              <a:t>年中，</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规范</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第一版作为研究生入学教育起到了良好作用；</a:t>
            </a:r>
            <a:endParaRPr lang="zh-CN" altLang="en-US" dirty="0">
              <a:latin typeface="微软雅黑" pitchFamily="34" charset="-122"/>
              <a:ea typeface="微软雅黑" pitchFamily="34" charset="-122"/>
            </a:endParaRPr>
          </a:p>
          <a:p>
            <a:pPr>
              <a:lnSpc>
                <a:spcPct val="120000"/>
              </a:lnSpc>
              <a:spcBef>
                <a:spcPts val="0"/>
              </a:spcBef>
              <a:spcAft>
                <a:spcPts val="1200"/>
              </a:spcAft>
              <a:buClr>
                <a:srgbClr val="0033CC"/>
              </a:buClr>
              <a:buSzPct val="85000"/>
              <a:buFont typeface="Wingdings" pitchFamily="2" charset="2"/>
              <a:buChar char="l"/>
            </a:pPr>
            <a:r>
              <a:rPr lang="zh-CN" altLang="en-US" dirty="0" smtClean="0">
                <a:latin typeface="微软雅黑" pitchFamily="34" charset="-122"/>
                <a:ea typeface="微软雅黑" pitchFamily="34" charset="-122"/>
              </a:rPr>
              <a:t>根据教学需要，</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规范</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第二版增加了“学术不端行为的社会与个人因素分析”以及“学术不端行为案例剖析”两部分内容。</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467544" y="764704"/>
            <a:ext cx="8153400" cy="3981796"/>
          </a:xfrm>
          <a:prstGeom prst="rect">
            <a:avLst/>
          </a:prstGeom>
          <a:noFill/>
          <a:ln w="9525">
            <a:noFill/>
            <a:miter lim="800000"/>
            <a:headEnd/>
            <a:tailEnd/>
          </a:ln>
          <a:effectLst/>
        </p:spPr>
        <p:txBody>
          <a:bodyPr>
            <a:spAutoFit/>
          </a:bodyPr>
          <a:lstStyle/>
          <a:p>
            <a:pPr algn="just">
              <a:lnSpc>
                <a:spcPct val="120000"/>
              </a:lnSpc>
              <a:spcAft>
                <a:spcPts val="1200"/>
              </a:spcAft>
            </a:pPr>
            <a:r>
              <a:rPr lang="en-US" altLang="zh-CN" sz="3200" dirty="0">
                <a:latin typeface="微软雅黑" pitchFamily="34" charset="-122"/>
                <a:ea typeface="微软雅黑" pitchFamily="34" charset="-122"/>
              </a:rPr>
              <a:t>2.</a:t>
            </a:r>
            <a:r>
              <a:rPr lang="zh-CN" altLang="en-US" sz="3200" dirty="0">
                <a:latin typeface="微软雅黑" pitchFamily="34" charset="-122"/>
                <a:ea typeface="微软雅黑" pitchFamily="34" charset="-122"/>
              </a:rPr>
              <a:t>伪造（</a:t>
            </a:r>
            <a:r>
              <a:rPr lang="en-US" altLang="zh-CN" sz="3200" dirty="0">
                <a:latin typeface="Times New Roman" pitchFamily="18" charset="0"/>
                <a:ea typeface="微软雅黑" pitchFamily="34" charset="-122"/>
                <a:cs typeface="Times New Roman" pitchFamily="18" charset="0"/>
              </a:rPr>
              <a:t>fabrication</a:t>
            </a:r>
            <a:r>
              <a:rPr lang="zh-CN" altLang="en-US" sz="3200" dirty="0">
                <a:latin typeface="微软雅黑" pitchFamily="34" charset="-122"/>
                <a:ea typeface="微软雅黑" pitchFamily="34" charset="-122"/>
              </a:rPr>
              <a:t>）和篡改（</a:t>
            </a:r>
            <a:r>
              <a:rPr lang="en-US" altLang="zh-CN" sz="3200" dirty="0">
                <a:latin typeface="Times New Roman" pitchFamily="18" charset="0"/>
                <a:ea typeface="微软雅黑" pitchFamily="34" charset="-122"/>
                <a:cs typeface="Times New Roman" pitchFamily="18" charset="0"/>
              </a:rPr>
              <a:t>falsification</a:t>
            </a:r>
            <a:r>
              <a:rPr lang="zh-CN" altLang="en-US" sz="3200" dirty="0">
                <a:latin typeface="微软雅黑" pitchFamily="34" charset="-122"/>
                <a:ea typeface="微软雅黑" pitchFamily="34" charset="-122"/>
              </a:rPr>
              <a:t>）</a:t>
            </a:r>
          </a:p>
          <a:p>
            <a:pPr>
              <a:lnSpc>
                <a:spcPct val="120000"/>
              </a:lnSpc>
              <a:spcAft>
                <a:spcPts val="1200"/>
              </a:spcAft>
            </a:pPr>
            <a:r>
              <a:rPr lang="zh-CN" altLang="en-US" sz="3200" dirty="0">
                <a:solidFill>
                  <a:srgbClr val="C00000"/>
                </a:solidFill>
                <a:latin typeface="微软雅黑" pitchFamily="34" charset="-122"/>
                <a:ea typeface="微软雅黑" pitchFamily="34" charset="-122"/>
              </a:rPr>
              <a:t>伪造</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为了达到个人目的而作假。如伪造试验数据、试验结果、专利、履历、论文等</a:t>
            </a:r>
            <a:r>
              <a:rPr lang="zh-CN" altLang="en-US" sz="3200" dirty="0">
                <a:latin typeface="微软雅黑" pitchFamily="34" charset="-122"/>
                <a:ea typeface="微软雅黑" pitchFamily="34" charset="-122"/>
              </a:rPr>
              <a:t>。</a:t>
            </a:r>
          </a:p>
          <a:p>
            <a:pPr>
              <a:lnSpc>
                <a:spcPct val="120000"/>
              </a:lnSpc>
              <a:spcAft>
                <a:spcPts val="1200"/>
              </a:spcAft>
            </a:pPr>
            <a:r>
              <a:rPr lang="zh-CN" altLang="en-US" sz="3200" dirty="0">
                <a:solidFill>
                  <a:srgbClr val="C00000"/>
                </a:solidFill>
                <a:latin typeface="微软雅黑" pitchFamily="34" charset="-122"/>
                <a:ea typeface="微软雅黑" pitchFamily="34" charset="-122"/>
              </a:rPr>
              <a:t>篡改</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为了达到个人目的，主观取舍或修改数据、图表、试验结果，使其不能真实地反映实际情况</a:t>
            </a:r>
            <a:r>
              <a:rPr lang="zh-CN" altLang="en-US" sz="3200" dirty="0">
                <a:latin typeface="微软雅黑" pitchFamily="34" charset="-122"/>
                <a:ea typeface="微软雅黑" pitchFamily="34" charset="-122"/>
              </a:rPr>
              <a:t>。</a:t>
            </a:r>
            <a:r>
              <a:rPr lang="zh-CN" altLang="en-US" sz="3200" dirty="0">
                <a:solidFill>
                  <a:srgbClr val="FFCC66"/>
                </a:solidFill>
                <a:latin typeface="微软雅黑" pitchFamily="34" charset="-122"/>
                <a:ea typeface="微软雅黑"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2">
                                            <p:txEl>
                                              <p:pRg st="2" end="2"/>
                                            </p:txEl>
                                          </p:spTgt>
                                        </p:tgtEl>
                                        <p:attrNameLst>
                                          <p:attrName>style.visibility</p:attrName>
                                        </p:attrNameLst>
                                      </p:cBhvr>
                                      <p:to>
                                        <p:strVal val="visible"/>
                                      </p:to>
                                    </p:set>
                                    <p:anim calcmode="lin" valueType="num">
                                      <p:cBhvr additive="base">
                                        <p:cTn id="7" dur="500" fill="hold"/>
                                        <p:tgtEl>
                                          <p:spTgt spid="10240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0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683568" y="548680"/>
            <a:ext cx="7239000" cy="1274195"/>
          </a:xfrm>
          <a:prstGeom prst="rect">
            <a:avLst/>
          </a:prstGeom>
          <a:noFill/>
          <a:ln w="9525">
            <a:noFill/>
            <a:miter lim="800000"/>
            <a:headEnd/>
            <a:tailEnd/>
          </a:ln>
          <a:effectLst/>
        </p:spPr>
        <p:txBody>
          <a:bodyPr>
            <a:spAutoFit/>
          </a:bodyPr>
          <a:lstStyle/>
          <a:p>
            <a:pPr algn="just">
              <a:lnSpc>
                <a:spcPct val="120000"/>
              </a:lnSpc>
            </a:pPr>
            <a:r>
              <a:rPr lang="en-US" altLang="zh-CN" sz="3200" dirty="0">
                <a:latin typeface="微软雅黑" pitchFamily="34" charset="-122"/>
                <a:ea typeface="微软雅黑" pitchFamily="34" charset="-122"/>
              </a:rPr>
              <a:t>3.</a:t>
            </a:r>
            <a:r>
              <a:rPr lang="zh-CN" altLang="en-US" sz="3200" dirty="0">
                <a:latin typeface="微软雅黑" pitchFamily="34" charset="-122"/>
                <a:ea typeface="微软雅黑" pitchFamily="34" charset="-122"/>
              </a:rPr>
              <a:t>一稿多投</a:t>
            </a:r>
            <a:r>
              <a:rPr lang="zh-CN" altLang="en-US" sz="3200" dirty="0" smtClean="0">
                <a:latin typeface="微软雅黑" pitchFamily="34" charset="-122"/>
                <a:ea typeface="微软雅黑" pitchFamily="34" charset="-122"/>
              </a:rPr>
              <a:t>（</a:t>
            </a:r>
            <a:r>
              <a:rPr lang="en-US" altLang="zh-CN" sz="3200" dirty="0" smtClean="0">
                <a:latin typeface="Times New Roman" pitchFamily="18" charset="0"/>
                <a:ea typeface="微软雅黑" pitchFamily="34" charset="-122"/>
                <a:cs typeface="Times New Roman" pitchFamily="18" charset="0"/>
              </a:rPr>
              <a:t>duplicate submission</a:t>
            </a:r>
            <a:r>
              <a:rPr lang="zh-CN" altLang="en-US" sz="3200" dirty="0" smtClean="0">
                <a:latin typeface="微软雅黑" pitchFamily="34" charset="-122"/>
                <a:ea typeface="微软雅黑" pitchFamily="34" charset="-122"/>
              </a:rPr>
              <a:t>）</a:t>
            </a:r>
            <a:r>
              <a:rPr lang="zh-CN" altLang="en-US" sz="3200" dirty="0">
                <a:latin typeface="微软雅黑" pitchFamily="34" charset="-122"/>
                <a:ea typeface="微软雅黑" pitchFamily="34" charset="-122"/>
              </a:rPr>
              <a:t>和</a:t>
            </a:r>
          </a:p>
          <a:p>
            <a:pPr algn="just">
              <a:lnSpc>
                <a:spcPct val="120000"/>
              </a:lnSpc>
            </a:pPr>
            <a:r>
              <a:rPr lang="zh-CN" altLang="en-US" sz="3200" dirty="0">
                <a:latin typeface="微软雅黑" pitchFamily="34" charset="-122"/>
                <a:ea typeface="微软雅黑" pitchFamily="34" charset="-122"/>
              </a:rPr>
              <a:t>  重复发表 </a:t>
            </a:r>
            <a:r>
              <a:rPr lang="en-US" altLang="zh-CN" sz="3200" dirty="0">
                <a:latin typeface="微软雅黑" pitchFamily="34" charset="-122"/>
                <a:ea typeface="微软雅黑" pitchFamily="34" charset="-122"/>
              </a:rPr>
              <a:t>(</a:t>
            </a:r>
            <a:r>
              <a:rPr lang="en-US" altLang="zh-CN" sz="3200" dirty="0">
                <a:latin typeface="Times New Roman" pitchFamily="18" charset="0"/>
                <a:ea typeface="微软雅黑" pitchFamily="34" charset="-122"/>
                <a:cs typeface="Times New Roman" pitchFamily="18" charset="0"/>
              </a:rPr>
              <a:t>repetitive publication</a:t>
            </a:r>
            <a:r>
              <a:rPr lang="en-US" altLang="zh-CN" sz="3200" dirty="0">
                <a:latin typeface="微软雅黑" pitchFamily="34" charset="-122"/>
                <a:ea typeface="微软雅黑" pitchFamily="34" charset="-122"/>
              </a:rPr>
              <a:t>) </a:t>
            </a:r>
          </a:p>
        </p:txBody>
      </p:sp>
      <p:sp>
        <p:nvSpPr>
          <p:cNvPr id="103427" name="Text Box 3"/>
          <p:cNvSpPr txBox="1">
            <a:spLocks noChangeArrowheads="1"/>
          </p:cNvSpPr>
          <p:nvPr/>
        </p:nvSpPr>
        <p:spPr bwMode="auto">
          <a:xfrm>
            <a:off x="457200" y="1981200"/>
            <a:ext cx="8305800" cy="4332661"/>
          </a:xfrm>
          <a:prstGeom prst="rect">
            <a:avLst/>
          </a:prstGeom>
          <a:noFill/>
          <a:ln w="9525">
            <a:noFill/>
            <a:miter lim="800000"/>
            <a:headEnd/>
            <a:tailEnd/>
          </a:ln>
          <a:effectLst/>
        </p:spPr>
        <p:txBody>
          <a:bodyPr>
            <a:spAutoFit/>
          </a:bodyPr>
          <a:lstStyle/>
          <a:p>
            <a:pPr algn="just">
              <a:lnSpc>
                <a:spcPct val="120000"/>
              </a:lnSpc>
              <a:spcAft>
                <a:spcPts val="1200"/>
              </a:spcAft>
            </a:pPr>
            <a:r>
              <a:rPr lang="en-US" altLang="zh-CN" sz="3200" dirty="0">
                <a:solidFill>
                  <a:srgbClr val="0033CC"/>
                </a:solidFill>
                <a:latin typeface="微软雅黑" pitchFamily="34" charset="-122"/>
                <a:ea typeface="微软雅黑" pitchFamily="34" charset="-122"/>
              </a:rPr>
              <a:t>       </a:t>
            </a:r>
            <a:r>
              <a:rPr lang="zh-CN" altLang="en-US" sz="3200" dirty="0">
                <a:solidFill>
                  <a:srgbClr val="0033CC"/>
                </a:solidFill>
                <a:latin typeface="微软雅黑" pitchFamily="34" charset="-122"/>
                <a:ea typeface="微软雅黑" pitchFamily="34" charset="-122"/>
              </a:rPr>
              <a:t>凡属原始研究的报告，不论是同语种或不同语种，分别投寄不同期刊，或主要数据和图表相同、只是文字表达有些不同的两篇（或多篇）文稿投寄不同期刊均属一稿两（多）投；</a:t>
            </a:r>
          </a:p>
          <a:p>
            <a:pPr algn="just">
              <a:lnSpc>
                <a:spcPct val="120000"/>
              </a:lnSpc>
              <a:spcAft>
                <a:spcPts val="1200"/>
              </a:spcAft>
            </a:pPr>
            <a:r>
              <a:rPr lang="zh-CN" altLang="en-US" sz="3200" dirty="0">
                <a:solidFill>
                  <a:srgbClr val="0033CC"/>
                </a:solidFill>
                <a:latin typeface="微软雅黑" pitchFamily="34" charset="-122"/>
                <a:ea typeface="微软雅黑" pitchFamily="34" charset="-122"/>
              </a:rPr>
              <a:t>       一经两个（或多个）刊物刊用，则为重复发表。</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251520" y="332656"/>
            <a:ext cx="8748464" cy="1152128"/>
          </a:xfrm>
        </p:spPr>
        <p:txBody>
          <a:bodyPr>
            <a:normAutofit fontScale="90000"/>
          </a:bodyPr>
          <a:lstStyle/>
          <a:p>
            <a:pPr algn="l">
              <a:spcBef>
                <a:spcPts val="0"/>
              </a:spcBef>
              <a:spcAft>
                <a:spcPts val="600"/>
              </a:spcAft>
            </a:pPr>
            <a:r>
              <a:rPr lang="zh-CN" altLang="en-US" sz="3600" dirty="0" smtClean="0">
                <a:solidFill>
                  <a:srgbClr val="C00000"/>
                </a:solidFill>
                <a:ea typeface="黑体" pitchFamily="2" charset="-122"/>
              </a:rPr>
              <a:t>  五、学术不端行为的社会与个人因素分析</a:t>
            </a:r>
            <a:r>
              <a:rPr lang="en-US" altLang="zh-CN" sz="3600" dirty="0" smtClean="0">
                <a:solidFill>
                  <a:srgbClr val="C00000"/>
                </a:solidFill>
                <a:ea typeface="黑体" pitchFamily="2" charset="-122"/>
              </a:rPr>
              <a:t/>
            </a:r>
            <a:br>
              <a:rPr lang="en-US" altLang="zh-CN" sz="3600" dirty="0" smtClean="0">
                <a:solidFill>
                  <a:srgbClr val="C00000"/>
                </a:solidFill>
                <a:ea typeface="黑体" pitchFamily="2" charset="-122"/>
              </a:rPr>
            </a:br>
            <a:r>
              <a:rPr lang="en-US" altLang="zh-CN" sz="3600" spc="-110" dirty="0" smtClean="0">
                <a:solidFill>
                  <a:srgbClr val="C00000"/>
                </a:solidFill>
                <a:ea typeface="黑体" pitchFamily="2" charset="-122"/>
              </a:rPr>
              <a:t>(</a:t>
            </a:r>
            <a:r>
              <a:rPr lang="en-US" altLang="zh-CN" sz="3600" spc="-110" dirty="0" smtClean="0">
                <a:solidFill>
                  <a:srgbClr val="C00000"/>
                </a:solidFill>
                <a:latin typeface="Times New Roman" pitchFamily="18" charset="0"/>
                <a:ea typeface="黑体" pitchFamily="2" charset="-122"/>
                <a:cs typeface="Times New Roman" pitchFamily="18" charset="0"/>
              </a:rPr>
              <a:t>analysis of academic misconduct on social and personal</a:t>
            </a:r>
            <a:r>
              <a:rPr lang="en-US" altLang="zh-CN" sz="3600" spc="-110" dirty="0" smtClean="0">
                <a:solidFill>
                  <a:srgbClr val="C00000"/>
                </a:solidFill>
                <a:ea typeface="黑体" pitchFamily="2" charset="-122"/>
              </a:rPr>
              <a:t>)</a:t>
            </a:r>
            <a:br>
              <a:rPr lang="en-US" altLang="zh-CN" sz="3600" spc="-110" dirty="0" smtClean="0">
                <a:solidFill>
                  <a:srgbClr val="C00000"/>
                </a:solidFill>
                <a:ea typeface="黑体" pitchFamily="2" charset="-122"/>
              </a:rPr>
            </a:br>
            <a:r>
              <a:rPr lang="en-US" altLang="zh-CN" sz="3600" dirty="0" smtClean="0">
                <a:solidFill>
                  <a:srgbClr val="C00000"/>
                </a:solidFill>
                <a:ea typeface="黑体" pitchFamily="2" charset="-122"/>
              </a:rPr>
              <a:t>   </a:t>
            </a:r>
            <a:r>
              <a:rPr lang="en-US" altLang="zh-CN" sz="3600" dirty="0" smtClean="0">
                <a:latin typeface="微软雅黑" pitchFamily="34" charset="-122"/>
                <a:ea typeface="微软雅黑" pitchFamily="34" charset="-122"/>
              </a:rPr>
              <a:t>1. </a:t>
            </a:r>
            <a:r>
              <a:rPr lang="zh-CN" altLang="en-US" sz="3600" dirty="0" smtClean="0">
                <a:latin typeface="微软雅黑" pitchFamily="34" charset="-122"/>
                <a:ea typeface="微软雅黑" pitchFamily="34" charset="-122"/>
              </a:rPr>
              <a:t>社会因素</a:t>
            </a:r>
            <a:r>
              <a:rPr lang="zh-CN" altLang="en-US" sz="3600" dirty="0" smtClean="0">
                <a:ea typeface="黑体" pitchFamily="2" charset="-122"/>
              </a:rPr>
              <a:t>（</a:t>
            </a:r>
            <a:r>
              <a:rPr lang="en-US" altLang="zh-CN" sz="3600" dirty="0" smtClean="0">
                <a:latin typeface="Times New Roman" pitchFamily="18" charset="0"/>
                <a:ea typeface="黑体" pitchFamily="2" charset="-122"/>
                <a:cs typeface="Times New Roman" pitchFamily="18" charset="0"/>
              </a:rPr>
              <a:t>social reasons</a:t>
            </a:r>
            <a:r>
              <a:rPr lang="zh-CN" altLang="en-US" sz="3600" dirty="0" smtClean="0">
                <a:ea typeface="黑体" pitchFamily="2" charset="-122"/>
              </a:rPr>
              <a:t>）</a:t>
            </a:r>
            <a:endParaRPr lang="zh-CN" altLang="en-US" sz="3600" dirty="0">
              <a:ea typeface="黑体" pitchFamily="2" charset="-122"/>
            </a:endParaRPr>
          </a:p>
        </p:txBody>
      </p:sp>
      <p:sp>
        <p:nvSpPr>
          <p:cNvPr id="114691" name="Text Box 3"/>
          <p:cNvSpPr txBox="1">
            <a:spLocks noChangeArrowheads="1"/>
          </p:cNvSpPr>
          <p:nvPr/>
        </p:nvSpPr>
        <p:spPr bwMode="auto">
          <a:xfrm>
            <a:off x="899592" y="1772816"/>
            <a:ext cx="7287344" cy="4940648"/>
          </a:xfrm>
          <a:prstGeom prst="rect">
            <a:avLst/>
          </a:prstGeom>
          <a:noFill/>
          <a:ln w="9525">
            <a:noFill/>
            <a:miter lim="800000"/>
            <a:headEnd/>
            <a:tailEnd/>
          </a:ln>
          <a:effectLst/>
        </p:spPr>
        <p:txBody>
          <a:bodyPr wrap="square">
            <a:spAutoFit/>
          </a:bodyPr>
          <a:lstStyle/>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(1) </a:t>
            </a:r>
            <a:r>
              <a:rPr lang="zh-CN" altLang="en-US" sz="2800" dirty="0" smtClean="0">
                <a:solidFill>
                  <a:srgbClr val="0033CC"/>
                </a:solidFill>
                <a:latin typeface="微软雅黑" pitchFamily="34" charset="-122"/>
                <a:ea typeface="微软雅黑" pitchFamily="34" charset="-122"/>
              </a:rPr>
              <a:t>社会不良风气的影响</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(2) </a:t>
            </a:r>
            <a:r>
              <a:rPr lang="zh-CN" altLang="en-US" sz="2800" dirty="0" smtClean="0">
                <a:solidFill>
                  <a:srgbClr val="0033CC"/>
                </a:solidFill>
                <a:latin typeface="微软雅黑" pitchFamily="34" charset="-122"/>
                <a:ea typeface="微软雅黑" pitchFamily="34" charset="-122"/>
              </a:rPr>
              <a:t>科研管理制度有缺陷</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(3)</a:t>
            </a:r>
            <a:r>
              <a:rPr lang="zh-CN" altLang="en-US" sz="2800" dirty="0" smtClean="0">
                <a:solidFill>
                  <a:srgbClr val="0033CC"/>
                </a:solidFill>
                <a:latin typeface="微软雅黑" pitchFamily="34" charset="-122"/>
                <a:ea typeface="微软雅黑" pitchFamily="34" charset="-122"/>
              </a:rPr>
              <a:t> 学术评价体系不全面</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(4) </a:t>
            </a:r>
            <a:r>
              <a:rPr lang="zh-CN" altLang="en-US" sz="2800" dirty="0" smtClean="0">
                <a:solidFill>
                  <a:srgbClr val="0033CC"/>
                </a:solidFill>
                <a:latin typeface="微软雅黑" pitchFamily="34" charset="-122"/>
                <a:ea typeface="微软雅黑" pitchFamily="34" charset="-122"/>
              </a:rPr>
              <a:t>学术竞争机制不公平</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(5) </a:t>
            </a:r>
            <a:r>
              <a:rPr lang="zh-CN" altLang="en-US" sz="2800" dirty="0" smtClean="0">
                <a:solidFill>
                  <a:srgbClr val="0033CC"/>
                </a:solidFill>
                <a:latin typeface="微软雅黑" pitchFamily="34" charset="-122"/>
                <a:ea typeface="微软雅黑" pitchFamily="34" charset="-122"/>
              </a:rPr>
              <a:t>社会经济因素的诱惑</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(6) </a:t>
            </a:r>
            <a:r>
              <a:rPr lang="zh-CN" altLang="en-US" sz="2800" dirty="0" smtClean="0">
                <a:solidFill>
                  <a:srgbClr val="0033CC"/>
                </a:solidFill>
                <a:latin typeface="微软雅黑" pitchFamily="34" charset="-122"/>
                <a:ea typeface="微软雅黑" pitchFamily="34" charset="-122"/>
              </a:rPr>
              <a:t>学术规范制度不完善</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(7) </a:t>
            </a:r>
            <a:r>
              <a:rPr lang="zh-CN" altLang="en-US" sz="2800" dirty="0" smtClean="0">
                <a:solidFill>
                  <a:srgbClr val="0033CC"/>
                </a:solidFill>
                <a:latin typeface="微软雅黑" pitchFamily="34" charset="-122"/>
                <a:ea typeface="微软雅黑" pitchFamily="34" charset="-122"/>
              </a:rPr>
              <a:t>学术监督和惩处机制不严格</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(8) </a:t>
            </a:r>
            <a:r>
              <a:rPr lang="zh-CN" altLang="en-US" sz="2800" dirty="0" smtClean="0">
                <a:solidFill>
                  <a:srgbClr val="0033CC"/>
                </a:solidFill>
                <a:latin typeface="微软雅黑" pitchFamily="34" charset="-122"/>
                <a:ea typeface="微软雅黑" pitchFamily="34" charset="-122"/>
              </a:rPr>
              <a:t>教育和引导不足</a:t>
            </a:r>
            <a:endParaRPr lang="en-US" altLang="zh-CN" sz="2800" dirty="0" smtClean="0">
              <a:solidFill>
                <a:srgbClr val="0033CC"/>
              </a:solidFill>
              <a:latin typeface="微软雅黑" pitchFamily="34" charset="-122"/>
              <a:ea typeface="微软雅黑"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itchFamily="34" charset="-122"/>
                <a:ea typeface="微软雅黑" pitchFamily="34" charset="-122"/>
              </a:rPr>
              <a:t>     ……</a:t>
            </a:r>
            <a:endParaRPr lang="zh-CN" altLang="en-US" sz="2800" dirty="0">
              <a:solidFill>
                <a:srgbClr val="0033CC"/>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611560" y="260648"/>
            <a:ext cx="8064896" cy="1224136"/>
          </a:xfrm>
        </p:spPr>
        <p:txBody>
          <a:bodyPr>
            <a:normAutofit/>
          </a:bodyPr>
          <a:lstStyle/>
          <a:p>
            <a:pPr algn="l">
              <a:lnSpc>
                <a:spcPct val="130000"/>
              </a:lnSpc>
              <a:spcBef>
                <a:spcPts val="0"/>
              </a:spcBef>
            </a:pPr>
            <a:r>
              <a:rPr lang="en-US" altLang="zh-CN" sz="3200" dirty="0" smtClean="0">
                <a:latin typeface="微软雅黑" pitchFamily="34" charset="-122"/>
                <a:ea typeface="微软雅黑" pitchFamily="34" charset="-122"/>
              </a:rPr>
              <a:t>2. </a:t>
            </a:r>
            <a:r>
              <a:rPr lang="zh-CN" altLang="en-US" sz="3200" dirty="0" smtClean="0">
                <a:latin typeface="微软雅黑" pitchFamily="34" charset="-122"/>
                <a:ea typeface="微软雅黑" pitchFamily="34" charset="-122"/>
              </a:rPr>
              <a:t>个人因素</a:t>
            </a:r>
            <a:r>
              <a:rPr lang="zh-CN" altLang="en-US" sz="3200" dirty="0" smtClean="0">
                <a:ea typeface="黑体" pitchFamily="2" charset="-122"/>
              </a:rPr>
              <a:t>（</a:t>
            </a:r>
            <a:r>
              <a:rPr lang="en-US" altLang="zh-CN" sz="3200" dirty="0" smtClean="0">
                <a:latin typeface="Times New Roman" pitchFamily="18" charset="0"/>
                <a:ea typeface="黑体" pitchFamily="2" charset="-122"/>
                <a:cs typeface="Times New Roman" pitchFamily="18" charset="0"/>
              </a:rPr>
              <a:t>personal reasons</a:t>
            </a:r>
            <a:r>
              <a:rPr lang="zh-CN" altLang="en-US" sz="3200" dirty="0" smtClean="0">
                <a:ea typeface="黑体" pitchFamily="2" charset="-122"/>
              </a:rPr>
              <a:t>）</a:t>
            </a:r>
            <a:endParaRPr lang="zh-CN" altLang="en-US" sz="3200" dirty="0">
              <a:ea typeface="黑体" pitchFamily="2" charset="-122"/>
            </a:endParaRPr>
          </a:p>
        </p:txBody>
      </p:sp>
      <p:sp>
        <p:nvSpPr>
          <p:cNvPr id="114691" name="Text Box 3"/>
          <p:cNvSpPr txBox="1">
            <a:spLocks noChangeArrowheads="1"/>
          </p:cNvSpPr>
          <p:nvPr/>
        </p:nvSpPr>
        <p:spPr bwMode="auto">
          <a:xfrm>
            <a:off x="899592" y="1412776"/>
            <a:ext cx="7287344" cy="4690515"/>
          </a:xfrm>
          <a:prstGeom prst="rect">
            <a:avLst/>
          </a:prstGeom>
          <a:noFill/>
          <a:ln w="9525">
            <a:noFill/>
            <a:miter lim="800000"/>
            <a:headEnd/>
            <a:tailEnd/>
          </a:ln>
          <a:effectLst/>
        </p:spPr>
        <p:txBody>
          <a:bodyPr wrap="square">
            <a:spAutoFit/>
          </a:bodyPr>
          <a:lstStyle/>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(1)</a:t>
            </a:r>
            <a:r>
              <a:rPr lang="en-US" altLang="zh-CN" sz="3200" dirty="0" smtClean="0">
                <a:latin typeface="微软雅黑" pitchFamily="34" charset="-122"/>
                <a:ea typeface="微软雅黑" pitchFamily="34" charset="-122"/>
              </a:rPr>
              <a:t> </a:t>
            </a:r>
            <a:r>
              <a:rPr lang="zh-CN" altLang="en-US" sz="3200" dirty="0" smtClean="0">
                <a:solidFill>
                  <a:srgbClr val="0033CC"/>
                </a:solidFill>
                <a:latin typeface="微软雅黑" pitchFamily="34" charset="-122"/>
                <a:ea typeface="微软雅黑" pitchFamily="34" charset="-122"/>
              </a:rPr>
              <a:t>科研诚信意识淡薄</a:t>
            </a:r>
            <a:endParaRPr lang="en-US" altLang="zh-CN" sz="3200" dirty="0" smtClean="0">
              <a:solidFill>
                <a:srgbClr val="0033CC"/>
              </a:solidFill>
              <a:latin typeface="微软雅黑" pitchFamily="34" charset="-122"/>
              <a:ea typeface="微软雅黑"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(2)</a:t>
            </a:r>
            <a:r>
              <a:rPr lang="zh-CN" altLang="en-US" sz="3200" dirty="0" smtClean="0">
                <a:solidFill>
                  <a:srgbClr val="0033CC"/>
                </a:solidFill>
                <a:latin typeface="微软雅黑" pitchFamily="34" charset="-122"/>
                <a:ea typeface="微软雅黑" pitchFamily="34" charset="-122"/>
              </a:rPr>
              <a:t> 竞争压力</a:t>
            </a:r>
            <a:endParaRPr lang="en-US" altLang="zh-CN" sz="3200" dirty="0" smtClean="0">
              <a:solidFill>
                <a:srgbClr val="0033CC"/>
              </a:solidFill>
              <a:latin typeface="微软雅黑" pitchFamily="34" charset="-122"/>
              <a:ea typeface="微软雅黑"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(3)</a:t>
            </a:r>
            <a:r>
              <a:rPr lang="zh-CN" altLang="en-US" sz="3200" dirty="0" smtClean="0">
                <a:solidFill>
                  <a:srgbClr val="0033CC"/>
                </a:solidFill>
                <a:latin typeface="微软雅黑" pitchFamily="34" charset="-122"/>
                <a:ea typeface="微软雅黑" pitchFamily="34" charset="-122"/>
              </a:rPr>
              <a:t> 急功近利思想</a:t>
            </a:r>
            <a:endParaRPr lang="en-US" altLang="zh-CN" sz="3200" dirty="0" smtClean="0">
              <a:solidFill>
                <a:srgbClr val="0033CC"/>
              </a:solidFill>
              <a:latin typeface="微软雅黑" pitchFamily="34" charset="-122"/>
              <a:ea typeface="微软雅黑"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(4)</a:t>
            </a:r>
            <a:r>
              <a:rPr lang="zh-CN" altLang="en-US" sz="3200" dirty="0" smtClean="0">
                <a:solidFill>
                  <a:srgbClr val="0033CC"/>
                </a:solidFill>
                <a:latin typeface="微软雅黑" pitchFamily="34" charset="-122"/>
                <a:ea typeface="微软雅黑" pitchFamily="34" charset="-122"/>
              </a:rPr>
              <a:t> 科研能力不足而又好高骛远</a:t>
            </a:r>
            <a:endParaRPr lang="en-US" altLang="zh-CN" sz="3200" dirty="0" smtClean="0">
              <a:solidFill>
                <a:srgbClr val="0033CC"/>
              </a:solidFill>
              <a:latin typeface="微软雅黑" pitchFamily="34" charset="-122"/>
              <a:ea typeface="微软雅黑"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(5)</a:t>
            </a:r>
            <a:r>
              <a:rPr lang="zh-CN" altLang="en-US" sz="3200" dirty="0" smtClean="0">
                <a:solidFill>
                  <a:srgbClr val="0033CC"/>
                </a:solidFill>
                <a:latin typeface="微软雅黑" pitchFamily="34" charset="-122"/>
                <a:ea typeface="微软雅黑" pitchFamily="34" charset="-122"/>
              </a:rPr>
              <a:t> 完不成任务的焦虑心理</a:t>
            </a:r>
            <a:endParaRPr lang="en-US" altLang="zh-CN" sz="3200" dirty="0" smtClean="0">
              <a:solidFill>
                <a:srgbClr val="0033CC"/>
              </a:solidFill>
              <a:latin typeface="微软雅黑" pitchFamily="34" charset="-122"/>
              <a:ea typeface="微软雅黑"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(6)</a:t>
            </a:r>
            <a:r>
              <a:rPr lang="zh-CN" altLang="en-US" sz="3200" dirty="0" smtClean="0">
                <a:solidFill>
                  <a:srgbClr val="0033CC"/>
                </a:solidFill>
                <a:latin typeface="微软雅黑" pitchFamily="34" charset="-122"/>
                <a:ea typeface="微软雅黑" pitchFamily="34" charset="-122"/>
              </a:rPr>
              <a:t> 投机取巧的侥幸心理</a:t>
            </a:r>
            <a:endParaRPr lang="en-US" altLang="zh-CN" sz="3200" dirty="0" smtClean="0">
              <a:solidFill>
                <a:srgbClr val="0033CC"/>
              </a:solidFill>
              <a:latin typeface="微软雅黑" pitchFamily="34" charset="-122"/>
              <a:ea typeface="微软雅黑"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body" idx="1"/>
          </p:nvPr>
        </p:nvSpPr>
        <p:spPr>
          <a:xfrm>
            <a:off x="323528" y="1412776"/>
            <a:ext cx="8640960" cy="4648200"/>
          </a:xfrm>
        </p:spPr>
        <p:txBody>
          <a:bodyPr>
            <a:normAutofit fontScale="92500"/>
          </a:bodyPr>
          <a:lstStyle/>
          <a:p>
            <a:pPr marL="609600" indent="-609600">
              <a:lnSpc>
                <a:spcPct val="120000"/>
              </a:lnSpc>
              <a:spcBef>
                <a:spcPct val="0"/>
              </a:spcBef>
              <a:buSzPct val="80000"/>
              <a:buFont typeface="Wingdings" pitchFamily="2" charset="2"/>
              <a:buNone/>
            </a:pPr>
            <a:r>
              <a:rPr lang="en-US" altLang="zh-CN" sz="2400" b="1" dirty="0">
                <a:ea typeface="华文中宋" pitchFamily="2" charset="-122"/>
              </a:rPr>
              <a:t>  </a:t>
            </a:r>
            <a:r>
              <a:rPr lang="en-US" altLang="zh-CN" sz="3500" dirty="0">
                <a:latin typeface="微软雅黑" pitchFamily="34" charset="-122"/>
                <a:ea typeface="微软雅黑" pitchFamily="34" charset="-122"/>
              </a:rPr>
              <a:t>1. </a:t>
            </a:r>
            <a:r>
              <a:rPr lang="zh-CN" altLang="en-US" sz="3500" dirty="0" smtClean="0">
                <a:latin typeface="微软雅黑" pitchFamily="34" charset="-122"/>
                <a:ea typeface="微软雅黑" pitchFamily="34" charset="-122"/>
              </a:rPr>
              <a:t>抄袭 （</a:t>
            </a:r>
            <a:r>
              <a:rPr lang="en-US" altLang="zh-CN" sz="3500" dirty="0" smtClean="0">
                <a:latin typeface="Times New Roman" pitchFamily="18" charset="0"/>
                <a:ea typeface="微软雅黑" pitchFamily="34" charset="-122"/>
                <a:cs typeface="Times New Roman" pitchFamily="18" charset="0"/>
              </a:rPr>
              <a:t>plagiarism</a:t>
            </a:r>
            <a:r>
              <a:rPr lang="zh-CN" altLang="en-US" sz="3500" dirty="0" smtClean="0">
                <a:latin typeface="微软雅黑" pitchFamily="34" charset="-122"/>
                <a:ea typeface="微软雅黑" pitchFamily="34" charset="-122"/>
              </a:rPr>
              <a:t>）</a:t>
            </a:r>
            <a:endParaRPr lang="zh-CN" altLang="en-US" sz="3500" dirty="0">
              <a:latin typeface="微软雅黑" pitchFamily="34" charset="-122"/>
              <a:ea typeface="微软雅黑" pitchFamily="34" charset="-122"/>
            </a:endParaRPr>
          </a:p>
          <a:p>
            <a:pPr marL="609600" indent="-609600">
              <a:lnSpc>
                <a:spcPct val="110000"/>
              </a:lnSpc>
              <a:spcBef>
                <a:spcPct val="30000"/>
              </a:spcBef>
              <a:buClr>
                <a:srgbClr val="0033CC"/>
              </a:buClr>
              <a:buSzPct val="80000"/>
              <a:buFont typeface="Wingdings" pitchFamily="2" charset="2"/>
              <a:buNone/>
            </a:pPr>
            <a:r>
              <a:rPr lang="zh-CN" altLang="en-US" sz="3500" dirty="0">
                <a:solidFill>
                  <a:srgbClr val="0033CC"/>
                </a:solidFill>
                <a:latin typeface="微软雅黑" pitchFamily="34" charset="-122"/>
                <a:ea typeface="微软雅黑" pitchFamily="34" charset="-122"/>
              </a:rPr>
              <a:t>（</a:t>
            </a:r>
            <a:r>
              <a:rPr lang="en-US" altLang="zh-CN" sz="3500" dirty="0">
                <a:solidFill>
                  <a:srgbClr val="0033CC"/>
                </a:solidFill>
                <a:latin typeface="微软雅黑" pitchFamily="34" charset="-122"/>
                <a:ea typeface="微软雅黑" pitchFamily="34" charset="-122"/>
              </a:rPr>
              <a:t>1</a:t>
            </a:r>
            <a:r>
              <a:rPr lang="zh-CN" altLang="en-US" sz="3500" dirty="0">
                <a:solidFill>
                  <a:srgbClr val="0033CC"/>
                </a:solidFill>
                <a:latin typeface="微软雅黑" pitchFamily="34" charset="-122"/>
                <a:ea typeface="微软雅黑" pitchFamily="34" charset="-122"/>
              </a:rPr>
              <a:t>）界定：</a:t>
            </a:r>
            <a:r>
              <a:rPr lang="zh-CN" altLang="en-US" sz="3500" dirty="0">
                <a:solidFill>
                  <a:schemeClr val="tx1"/>
                </a:solidFill>
                <a:latin typeface="微软雅黑" pitchFamily="34" charset="-122"/>
                <a:ea typeface="微软雅黑" pitchFamily="34" charset="-122"/>
              </a:rPr>
              <a:t>指已经发表的抄袭物</a:t>
            </a:r>
          </a:p>
          <a:p>
            <a:pPr marL="609600" indent="-609600">
              <a:lnSpc>
                <a:spcPct val="110000"/>
              </a:lnSpc>
              <a:spcBef>
                <a:spcPct val="30000"/>
              </a:spcBef>
              <a:buClr>
                <a:srgbClr val="0033CC"/>
              </a:buClr>
              <a:buSzPct val="80000"/>
              <a:buFont typeface="Wingdings" pitchFamily="2" charset="2"/>
              <a:buNone/>
            </a:pPr>
            <a:r>
              <a:rPr lang="zh-CN" altLang="en-US" sz="3500" dirty="0">
                <a:solidFill>
                  <a:srgbClr val="0033CC"/>
                </a:solidFill>
                <a:latin typeface="微软雅黑" pitchFamily="34" charset="-122"/>
                <a:ea typeface="微软雅黑" pitchFamily="34" charset="-122"/>
              </a:rPr>
              <a:t>（</a:t>
            </a:r>
            <a:r>
              <a:rPr lang="en-US" altLang="zh-CN" sz="3500" dirty="0">
                <a:solidFill>
                  <a:srgbClr val="0033CC"/>
                </a:solidFill>
                <a:latin typeface="微软雅黑" pitchFamily="34" charset="-122"/>
                <a:ea typeface="微软雅黑" pitchFamily="34" charset="-122"/>
              </a:rPr>
              <a:t>2</a:t>
            </a:r>
            <a:r>
              <a:rPr lang="zh-CN" altLang="en-US" sz="3500" dirty="0">
                <a:solidFill>
                  <a:srgbClr val="0033CC"/>
                </a:solidFill>
                <a:latin typeface="微软雅黑" pitchFamily="34" charset="-122"/>
                <a:ea typeface="微软雅黑" pitchFamily="34" charset="-122"/>
              </a:rPr>
              <a:t>）案例</a:t>
            </a:r>
            <a:r>
              <a:rPr lang="zh-CN" altLang="en-US" sz="3500" dirty="0" smtClean="0">
                <a:solidFill>
                  <a:srgbClr val="0033CC"/>
                </a:solidFill>
                <a:latin typeface="微软雅黑" pitchFamily="34" charset="-122"/>
                <a:ea typeface="微软雅黑" pitchFamily="34" charset="-122"/>
              </a:rPr>
              <a:t>：</a:t>
            </a:r>
            <a:r>
              <a:rPr lang="zh-CN" altLang="en-US" sz="3500" dirty="0" smtClean="0">
                <a:latin typeface="微软雅黑" pitchFamily="34" charset="-122"/>
                <a:ea typeface="微软雅黑" pitchFamily="34" charset="-122"/>
              </a:rPr>
              <a:t>德国国防部长博士论文涉嫌抄袭</a:t>
            </a:r>
            <a:endParaRPr lang="zh-CN" altLang="en-US" sz="3500" dirty="0">
              <a:latin typeface="微软雅黑" pitchFamily="34" charset="-122"/>
              <a:ea typeface="微软雅黑" pitchFamily="34" charset="-122"/>
            </a:endParaRPr>
          </a:p>
          <a:p>
            <a:pPr marL="609600" indent="-609600">
              <a:lnSpc>
                <a:spcPct val="110000"/>
              </a:lnSpc>
              <a:spcBef>
                <a:spcPct val="30000"/>
              </a:spcBef>
              <a:buClr>
                <a:srgbClr val="0033CC"/>
              </a:buClr>
              <a:buSzPct val="80000"/>
              <a:buFont typeface="Wingdings" pitchFamily="2" charset="2"/>
              <a:buNone/>
            </a:pPr>
            <a:r>
              <a:rPr lang="zh-CN" altLang="en-US" sz="3500" dirty="0">
                <a:solidFill>
                  <a:schemeClr val="tx1"/>
                </a:solidFill>
                <a:latin typeface="微软雅黑" pitchFamily="34" charset="-122"/>
                <a:ea typeface="微软雅黑" pitchFamily="34" charset="-122"/>
              </a:rPr>
              <a:t>     </a:t>
            </a:r>
            <a:r>
              <a:rPr lang="zh-CN" altLang="en-US" sz="3500" dirty="0" smtClean="0">
                <a:solidFill>
                  <a:schemeClr val="tx1"/>
                </a:solidFill>
                <a:latin typeface="微软雅黑" pitchFamily="34" charset="-122"/>
                <a:ea typeface="微软雅黑" pitchFamily="34" charset="-122"/>
              </a:rPr>
              <a:t>           （刘华新</a:t>
            </a:r>
            <a:r>
              <a:rPr lang="zh-CN" altLang="en-US" sz="3500" dirty="0" smtClean="0">
                <a:latin typeface="微软雅黑" pitchFamily="34" charset="-122"/>
                <a:ea typeface="微软雅黑" pitchFamily="34" charset="-122"/>
              </a:rPr>
              <a:t>：</a:t>
            </a:r>
            <a:r>
              <a:rPr lang="zh-CN" altLang="en-US" sz="3500" dirty="0" smtClean="0">
                <a:solidFill>
                  <a:schemeClr val="tx1"/>
                </a:solidFill>
                <a:latin typeface="微软雅黑" pitchFamily="34" charset="-122"/>
                <a:ea typeface="微软雅黑" pitchFamily="34" charset="-122"/>
              </a:rPr>
              <a:t>人民网，</a:t>
            </a:r>
            <a:r>
              <a:rPr lang="en-US" altLang="zh-CN" sz="3500" dirty="0" smtClean="0">
                <a:solidFill>
                  <a:schemeClr val="tx1"/>
                </a:solidFill>
                <a:latin typeface="微软雅黑" pitchFamily="34" charset="-122"/>
                <a:ea typeface="微软雅黑" pitchFamily="34" charset="-122"/>
              </a:rPr>
              <a:t>2011.03.01</a:t>
            </a:r>
            <a:r>
              <a:rPr lang="zh-CN" altLang="en-US" sz="3500" dirty="0" smtClean="0">
                <a:solidFill>
                  <a:schemeClr val="tx1"/>
                </a:solidFill>
                <a:latin typeface="微软雅黑" pitchFamily="34" charset="-122"/>
                <a:ea typeface="微软雅黑" pitchFamily="34" charset="-122"/>
              </a:rPr>
              <a:t>）</a:t>
            </a:r>
            <a:endParaRPr lang="zh-CN" altLang="en-US" sz="3500" dirty="0">
              <a:solidFill>
                <a:schemeClr val="tx1"/>
              </a:solidFill>
              <a:latin typeface="微软雅黑" pitchFamily="34" charset="-122"/>
              <a:ea typeface="微软雅黑" pitchFamily="34" charset="-122"/>
            </a:endParaRPr>
          </a:p>
          <a:p>
            <a:pPr marL="609600" indent="-609600">
              <a:lnSpc>
                <a:spcPct val="110000"/>
              </a:lnSpc>
              <a:spcBef>
                <a:spcPct val="30000"/>
              </a:spcBef>
              <a:buClr>
                <a:srgbClr val="0033CC"/>
              </a:buClr>
              <a:buSzPct val="80000"/>
              <a:buFont typeface="Wingdings" pitchFamily="2" charset="2"/>
              <a:buNone/>
            </a:pPr>
            <a:r>
              <a:rPr lang="zh-CN" altLang="en-US" sz="3500" dirty="0">
                <a:solidFill>
                  <a:srgbClr val="0033CC"/>
                </a:solidFill>
                <a:latin typeface="微软雅黑" pitchFamily="34" charset="-122"/>
                <a:ea typeface="微软雅黑" pitchFamily="34" charset="-122"/>
              </a:rPr>
              <a:t>（</a:t>
            </a:r>
            <a:r>
              <a:rPr lang="en-US" altLang="zh-CN" sz="3500" dirty="0">
                <a:solidFill>
                  <a:srgbClr val="0033CC"/>
                </a:solidFill>
                <a:latin typeface="微软雅黑" pitchFamily="34" charset="-122"/>
                <a:ea typeface="微软雅黑" pitchFamily="34" charset="-122"/>
              </a:rPr>
              <a:t>3</a:t>
            </a:r>
            <a:r>
              <a:rPr lang="zh-CN" altLang="en-US" sz="3500" dirty="0">
                <a:solidFill>
                  <a:srgbClr val="0033CC"/>
                </a:solidFill>
                <a:latin typeface="微软雅黑" pitchFamily="34" charset="-122"/>
                <a:ea typeface="微软雅黑" pitchFamily="34" charset="-122"/>
              </a:rPr>
              <a:t>）人物</a:t>
            </a:r>
            <a:r>
              <a:rPr lang="zh-CN" altLang="en-US" sz="3500" dirty="0" smtClean="0">
                <a:solidFill>
                  <a:srgbClr val="0033CC"/>
                </a:solidFill>
                <a:latin typeface="微软雅黑" pitchFamily="34" charset="-122"/>
                <a:ea typeface="微软雅黑" pitchFamily="34" charset="-122"/>
              </a:rPr>
              <a:t>：</a:t>
            </a:r>
            <a:r>
              <a:rPr lang="zh-CN" altLang="en-US" sz="3500" dirty="0" smtClean="0">
                <a:latin typeface="微软雅黑" pitchFamily="34" charset="-122"/>
                <a:ea typeface="微软雅黑" pitchFamily="34" charset="-122"/>
              </a:rPr>
              <a:t>古滕贝格，德国前国防部长</a:t>
            </a:r>
            <a:endParaRPr lang="zh-CN" altLang="en-US" sz="3500" dirty="0">
              <a:solidFill>
                <a:srgbClr val="0033CC"/>
              </a:solidFill>
              <a:latin typeface="微软雅黑" pitchFamily="34" charset="-122"/>
              <a:ea typeface="微软雅黑" pitchFamily="34" charset="-122"/>
            </a:endParaRPr>
          </a:p>
          <a:p>
            <a:pPr marL="609600" indent="-609600">
              <a:lnSpc>
                <a:spcPct val="110000"/>
              </a:lnSpc>
              <a:spcBef>
                <a:spcPct val="30000"/>
              </a:spcBef>
              <a:buClr>
                <a:srgbClr val="0033CC"/>
              </a:buClr>
              <a:buSzPct val="80000"/>
              <a:buFont typeface="Wingdings" pitchFamily="2" charset="2"/>
              <a:buNone/>
            </a:pPr>
            <a:r>
              <a:rPr lang="zh-CN" altLang="en-US" sz="3500" dirty="0">
                <a:solidFill>
                  <a:schemeClr val="tx1"/>
                </a:solidFill>
                <a:latin typeface="微软雅黑" pitchFamily="34" charset="-122"/>
                <a:ea typeface="微软雅黑" pitchFamily="34" charset="-122"/>
              </a:rPr>
              <a:t>      </a:t>
            </a:r>
            <a:r>
              <a:rPr lang="zh-CN" altLang="en-US" sz="3500" dirty="0" smtClean="0">
                <a:solidFill>
                  <a:schemeClr val="tx1"/>
                </a:solidFill>
                <a:latin typeface="微软雅黑" pitchFamily="34" charset="-122"/>
                <a:ea typeface="微软雅黑" pitchFamily="34" charset="-122"/>
              </a:rPr>
              <a:t>           （</a:t>
            </a:r>
            <a:r>
              <a:rPr lang="en-US" altLang="zh-CN" sz="3500" dirty="0" smtClean="0">
                <a:solidFill>
                  <a:schemeClr val="tx1"/>
                </a:solidFill>
                <a:latin typeface="微软雅黑" pitchFamily="34" charset="-122"/>
                <a:ea typeface="微软雅黑" pitchFamily="34" charset="-122"/>
              </a:rPr>
              <a:t>2009-2011</a:t>
            </a:r>
            <a:r>
              <a:rPr lang="zh-CN" altLang="en-US" sz="3500" dirty="0" smtClean="0">
                <a:solidFill>
                  <a:schemeClr val="tx1"/>
                </a:solidFill>
                <a:latin typeface="微软雅黑" pitchFamily="34" charset="-122"/>
                <a:ea typeface="微软雅黑" pitchFamily="34" charset="-122"/>
              </a:rPr>
              <a:t>）</a:t>
            </a:r>
            <a:endParaRPr lang="zh-CN" altLang="en-US" sz="3500" dirty="0">
              <a:solidFill>
                <a:schemeClr val="tx1"/>
              </a:solidFill>
              <a:latin typeface="微软雅黑" pitchFamily="34" charset="-122"/>
              <a:ea typeface="微软雅黑" pitchFamily="34" charset="-122"/>
            </a:endParaRPr>
          </a:p>
        </p:txBody>
      </p:sp>
      <p:sp>
        <p:nvSpPr>
          <p:cNvPr id="132099" name="Text Box 3"/>
          <p:cNvSpPr txBox="1">
            <a:spLocks noChangeArrowheads="1"/>
          </p:cNvSpPr>
          <p:nvPr/>
        </p:nvSpPr>
        <p:spPr bwMode="auto">
          <a:xfrm>
            <a:off x="755576" y="692696"/>
            <a:ext cx="6696744" cy="584775"/>
          </a:xfrm>
          <a:prstGeom prst="rect">
            <a:avLst/>
          </a:prstGeom>
          <a:noFill/>
          <a:ln w="9525">
            <a:noFill/>
            <a:miter lim="800000"/>
            <a:headEnd/>
            <a:tailEnd/>
          </a:ln>
          <a:effectLst/>
        </p:spPr>
        <p:txBody>
          <a:bodyPr wrap="square">
            <a:spAutoFit/>
          </a:bodyPr>
          <a:lstStyle/>
          <a:p>
            <a:r>
              <a:rPr lang="zh-CN" altLang="en-US" sz="3200" dirty="0" smtClean="0">
                <a:solidFill>
                  <a:srgbClr val="C00000"/>
                </a:solidFill>
                <a:latin typeface="+mj-lt"/>
                <a:ea typeface="黑体" pitchFamily="2" charset="-122"/>
                <a:cs typeface="+mj-cs"/>
              </a:rPr>
              <a:t>六、案例剖析    </a:t>
            </a:r>
            <a:r>
              <a:rPr lang="en-US" altLang="zh-CN" sz="3200" dirty="0" smtClean="0">
                <a:solidFill>
                  <a:srgbClr val="C00000"/>
                </a:solidFill>
                <a:latin typeface="+mj-lt"/>
                <a:ea typeface="黑体" pitchFamily="2" charset="-122"/>
                <a:cs typeface="+mj-cs"/>
              </a:rPr>
              <a:t>(</a:t>
            </a:r>
            <a:r>
              <a:rPr lang="en-US" altLang="zh-CN" sz="3200" dirty="0" smtClean="0">
                <a:solidFill>
                  <a:srgbClr val="C00000"/>
                </a:solidFill>
                <a:latin typeface="Times New Roman" pitchFamily="18" charset="0"/>
                <a:ea typeface="黑体" pitchFamily="2" charset="-122"/>
                <a:cs typeface="Times New Roman" pitchFamily="18" charset="0"/>
              </a:rPr>
              <a:t>cases analysis</a:t>
            </a:r>
            <a:r>
              <a:rPr lang="en-US" altLang="zh-CN" sz="3200" dirty="0" smtClean="0">
                <a:solidFill>
                  <a:srgbClr val="C00000"/>
                </a:solidFill>
                <a:latin typeface="+mj-lt"/>
                <a:ea typeface="黑体" pitchFamily="2" charset="-122"/>
                <a:cs typeface="+mj-cs"/>
              </a:rPr>
              <a:t>)</a:t>
            </a:r>
            <a:endParaRPr lang="zh-CN" altLang="en-US" sz="3200" dirty="0" smtClean="0">
              <a:solidFill>
                <a:srgbClr val="C00000"/>
              </a:solidFill>
              <a:latin typeface="+mj-lt"/>
              <a:ea typeface="黑体" pitchFamily="2" charset="-122"/>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body" idx="1"/>
          </p:nvPr>
        </p:nvSpPr>
        <p:spPr>
          <a:xfrm>
            <a:off x="539552" y="908720"/>
            <a:ext cx="8064896" cy="4267200"/>
          </a:xfrm>
        </p:spPr>
        <p:txBody>
          <a:bodyPr>
            <a:normAutofit lnSpcReduction="10000"/>
          </a:bodyPr>
          <a:lstStyle/>
          <a:p>
            <a:pPr marL="609600" indent="-609600">
              <a:lnSpc>
                <a:spcPct val="130000"/>
              </a:lnSpc>
              <a:spcBef>
                <a:spcPts val="0"/>
              </a:spcBef>
              <a:spcAft>
                <a:spcPts val="600"/>
              </a:spcAft>
              <a:buClr>
                <a:srgbClr val="0033CC"/>
              </a:buClr>
              <a:buSzPct val="80000"/>
              <a:buFont typeface="Wingdings" pitchFamily="2" charset="2"/>
              <a:buNone/>
            </a:pPr>
            <a:r>
              <a:rPr lang="zh-CN" altLang="en-US" dirty="0">
                <a:solidFill>
                  <a:srgbClr val="0033CC"/>
                </a:solidFill>
                <a:latin typeface="微软雅黑" pitchFamily="34" charset="-122"/>
                <a:ea typeface="微软雅黑" pitchFamily="34" charset="-122"/>
              </a:rPr>
              <a:t>（</a:t>
            </a:r>
            <a:r>
              <a:rPr lang="en-US" altLang="zh-CN" dirty="0">
                <a:solidFill>
                  <a:srgbClr val="0033CC"/>
                </a:solidFill>
                <a:latin typeface="微软雅黑" pitchFamily="34" charset="-122"/>
                <a:ea typeface="微软雅黑" pitchFamily="34" charset="-122"/>
              </a:rPr>
              <a:t>4</a:t>
            </a:r>
            <a:r>
              <a:rPr lang="zh-CN" altLang="en-US" dirty="0">
                <a:solidFill>
                  <a:srgbClr val="0033CC"/>
                </a:solidFill>
                <a:latin typeface="微软雅黑" pitchFamily="34" charset="-122"/>
                <a:ea typeface="微软雅黑" pitchFamily="34" charset="-122"/>
              </a:rPr>
              <a:t>）事件</a:t>
            </a:r>
            <a:r>
              <a:rPr lang="zh-CN" altLang="en-US" dirty="0" smtClean="0">
                <a:solidFill>
                  <a:srgbClr val="0033CC"/>
                </a:solidFill>
                <a:latin typeface="微软雅黑" pitchFamily="34" charset="-122"/>
                <a:ea typeface="微软雅黑" pitchFamily="34" charset="-122"/>
              </a:rPr>
              <a:t>：</a:t>
            </a:r>
            <a:endParaRPr lang="en-US" altLang="zh-CN" dirty="0" smtClean="0">
              <a:solidFill>
                <a:srgbClr val="0033CC"/>
              </a:solidFill>
              <a:latin typeface="微软雅黑" pitchFamily="34" charset="-122"/>
              <a:ea typeface="微软雅黑" pitchFamily="34" charset="-122"/>
            </a:endParaRPr>
          </a:p>
          <a:p>
            <a:pPr marL="609600" indent="-609600">
              <a:lnSpc>
                <a:spcPct val="130000"/>
              </a:lnSpc>
              <a:spcBef>
                <a:spcPts val="0"/>
              </a:spcBef>
              <a:spcAft>
                <a:spcPts val="600"/>
              </a:spcAft>
              <a:buClr>
                <a:srgbClr val="0033CC"/>
              </a:buClr>
              <a:buSzPct val="80000"/>
              <a:buFont typeface="Wingdings" pitchFamily="2" charset="2"/>
              <a:buNone/>
            </a:pPr>
            <a:r>
              <a:rPr lang="en-US" altLang="zh-CN" dirty="0" smtClean="0">
                <a:solidFill>
                  <a:srgbClr val="0033CC"/>
                </a:solidFill>
                <a:latin typeface="微软雅黑" pitchFamily="34" charset="-122"/>
                <a:ea typeface="微软雅黑" pitchFamily="34" charset="-122"/>
              </a:rPr>
              <a:t>            </a:t>
            </a:r>
            <a:r>
              <a:rPr lang="en-US" altLang="zh-CN" dirty="0" smtClean="0">
                <a:solidFill>
                  <a:schemeClr val="tx1"/>
                </a:solidFill>
                <a:latin typeface="微软雅黑" pitchFamily="34" charset="-122"/>
                <a:ea typeface="微软雅黑" pitchFamily="34" charset="-122"/>
              </a:rPr>
              <a:t>2011</a:t>
            </a:r>
            <a:r>
              <a:rPr lang="zh-CN" altLang="en-US" dirty="0" smtClean="0">
                <a:solidFill>
                  <a:schemeClr val="tx1"/>
                </a:solidFill>
                <a:latin typeface="微软雅黑" pitchFamily="34" charset="-122"/>
                <a:ea typeface="微软雅黑" pitchFamily="34" charset="-122"/>
              </a:rPr>
              <a:t>年</a:t>
            </a:r>
            <a:r>
              <a:rPr lang="en-US" altLang="zh-CN" dirty="0" smtClean="0">
                <a:solidFill>
                  <a:schemeClr val="tx1"/>
                </a:solidFill>
                <a:latin typeface="微软雅黑" pitchFamily="34" charset="-122"/>
                <a:ea typeface="微软雅黑" pitchFamily="34" charset="-122"/>
              </a:rPr>
              <a:t>2</a:t>
            </a:r>
            <a:r>
              <a:rPr lang="zh-CN" altLang="en-US" dirty="0" smtClean="0">
                <a:solidFill>
                  <a:schemeClr val="tx1"/>
                </a:solidFill>
                <a:latin typeface="微软雅黑" pitchFamily="34" charset="-122"/>
                <a:ea typeface="微软雅黑" pitchFamily="34" charset="-122"/>
              </a:rPr>
              <a:t>月，有学者在报刊上撰文指出古滕贝格</a:t>
            </a:r>
            <a:r>
              <a:rPr lang="en-US" altLang="zh-CN" dirty="0" smtClean="0">
                <a:solidFill>
                  <a:schemeClr val="tx1"/>
                </a:solidFill>
                <a:latin typeface="微软雅黑" pitchFamily="34" charset="-122"/>
                <a:ea typeface="微软雅黑" pitchFamily="34" charset="-122"/>
              </a:rPr>
              <a:t>2007</a:t>
            </a:r>
            <a:r>
              <a:rPr lang="zh-CN" altLang="en-US" dirty="0" smtClean="0">
                <a:solidFill>
                  <a:schemeClr val="tx1"/>
                </a:solidFill>
                <a:latin typeface="微软雅黑" pitchFamily="34" charset="-122"/>
                <a:ea typeface="微软雅黑" pitchFamily="34" charset="-122"/>
              </a:rPr>
              <a:t>年在某大学获得的博士学位论文有多处与他人已经发表过的文章雷同且没有注明出处，涉嫌抄袭。后又有媒体公布了抄袭段落，证明确为抄袭。</a:t>
            </a:r>
            <a:endParaRPr lang="zh-CN" altLang="en-US" dirty="0">
              <a:solidFill>
                <a:schemeClr val="tx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971600" y="908720"/>
            <a:ext cx="7200800" cy="4648200"/>
          </a:xfrm>
        </p:spPr>
        <p:txBody>
          <a:bodyPr>
            <a:normAutofit/>
          </a:bodyPr>
          <a:lstStyle/>
          <a:p>
            <a:pPr marL="609600" indent="-609600">
              <a:lnSpc>
                <a:spcPct val="130000"/>
              </a:lnSpc>
              <a:spcBef>
                <a:spcPts val="0"/>
              </a:spcBef>
              <a:spcAft>
                <a:spcPts val="1200"/>
              </a:spcAft>
              <a:buClr>
                <a:srgbClr val="0033CC"/>
              </a:buClr>
              <a:buSzPct val="80000"/>
              <a:buFont typeface="Wingdings" pitchFamily="2" charset="2"/>
              <a:buNone/>
            </a:pPr>
            <a:r>
              <a:rPr lang="zh-CN" altLang="en-US" dirty="0">
                <a:solidFill>
                  <a:srgbClr val="0033CC"/>
                </a:solidFill>
                <a:latin typeface="微软雅黑" pitchFamily="34" charset="-122"/>
                <a:ea typeface="微软雅黑" pitchFamily="34" charset="-122"/>
              </a:rPr>
              <a:t>（</a:t>
            </a:r>
            <a:r>
              <a:rPr lang="en-US" altLang="zh-CN" dirty="0">
                <a:solidFill>
                  <a:srgbClr val="0033CC"/>
                </a:solidFill>
                <a:latin typeface="微软雅黑" pitchFamily="34" charset="-122"/>
                <a:ea typeface="微软雅黑" pitchFamily="34" charset="-122"/>
              </a:rPr>
              <a:t>5</a:t>
            </a:r>
            <a:r>
              <a:rPr lang="zh-CN" altLang="en-US" dirty="0" smtClean="0">
                <a:solidFill>
                  <a:srgbClr val="0033CC"/>
                </a:solidFill>
                <a:latin typeface="微软雅黑" pitchFamily="34" charset="-122"/>
                <a:ea typeface="微软雅黑" pitchFamily="34" charset="-122"/>
              </a:rPr>
              <a:t>）处理：</a:t>
            </a:r>
            <a:endParaRPr lang="en-US" altLang="zh-CN" dirty="0" smtClean="0">
              <a:solidFill>
                <a:srgbClr val="0033CC"/>
              </a:solidFill>
              <a:latin typeface="微软雅黑" pitchFamily="34" charset="-122"/>
              <a:ea typeface="微软雅黑" pitchFamily="34" charset="-122"/>
            </a:endParaRPr>
          </a:p>
          <a:p>
            <a:pPr marL="609600" indent="-609600">
              <a:lnSpc>
                <a:spcPct val="130000"/>
              </a:lnSpc>
              <a:spcBef>
                <a:spcPts val="0"/>
              </a:spcBef>
              <a:spcAft>
                <a:spcPts val="1200"/>
              </a:spcAft>
              <a:buClr>
                <a:srgbClr val="0033CC"/>
              </a:buClr>
              <a:buSzPct val="80000"/>
              <a:buFont typeface="Wingdings" pitchFamily="2" charset="2"/>
              <a:buNone/>
            </a:pPr>
            <a:r>
              <a:rPr lang="en-US" altLang="zh-CN" dirty="0" smtClean="0">
                <a:solidFill>
                  <a:srgbClr val="0033CC"/>
                </a:solidFill>
                <a:latin typeface="微软雅黑" pitchFamily="34" charset="-122"/>
                <a:ea typeface="微软雅黑" pitchFamily="34" charset="-122"/>
              </a:rPr>
              <a:t>             </a:t>
            </a:r>
            <a:r>
              <a:rPr lang="zh-CN" altLang="en-US" dirty="0" smtClean="0">
                <a:latin typeface="微软雅黑" pitchFamily="34" charset="-122"/>
                <a:ea typeface="微软雅黑" pitchFamily="34" charset="-122"/>
              </a:rPr>
              <a:t>授予博士学位的大学取消了其博士头衔；本人于当年</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月辞去国防部长职务。</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539552" y="764704"/>
            <a:ext cx="7632848" cy="4114800"/>
          </a:xfrm>
        </p:spPr>
        <p:txBody>
          <a:bodyPr>
            <a:normAutofit lnSpcReduction="10000"/>
          </a:bodyPr>
          <a:lstStyle/>
          <a:p>
            <a:pPr marL="609600" indent="-609600">
              <a:lnSpc>
                <a:spcPct val="120000"/>
              </a:lnSpc>
              <a:spcBef>
                <a:spcPts val="0"/>
              </a:spcBef>
              <a:spcAft>
                <a:spcPts val="1200"/>
              </a:spcAft>
              <a:buSzPct val="80000"/>
              <a:buFont typeface="Wingdings" pitchFamily="2" charset="2"/>
              <a:buNone/>
            </a:pPr>
            <a:r>
              <a:rPr lang="en-US" altLang="zh-CN" b="1" dirty="0">
                <a:latin typeface="微软雅黑" pitchFamily="34" charset="-122"/>
                <a:ea typeface="微软雅黑" pitchFamily="34" charset="-122"/>
              </a:rPr>
              <a:t>  </a:t>
            </a:r>
            <a:r>
              <a:rPr lang="en-US" altLang="zh-CN" sz="3200" dirty="0">
                <a:latin typeface="微软雅黑" pitchFamily="34" charset="-122"/>
                <a:ea typeface="微软雅黑" pitchFamily="34" charset="-122"/>
              </a:rPr>
              <a:t>2</a:t>
            </a:r>
            <a:r>
              <a:rPr lang="zh-CN" altLang="en-US" sz="3200" dirty="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剽窃 （</a:t>
            </a:r>
            <a:r>
              <a:rPr lang="en-US" altLang="zh-CN" sz="3200" dirty="0" smtClean="0">
                <a:latin typeface="Times New Roman" pitchFamily="18" charset="0"/>
                <a:ea typeface="微软雅黑" pitchFamily="34" charset="-122"/>
                <a:cs typeface="Times New Roman" pitchFamily="18" charset="0"/>
              </a:rPr>
              <a:t>plagiarism</a:t>
            </a:r>
            <a:r>
              <a:rPr lang="zh-CN" altLang="en-US"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）界定：</a:t>
            </a:r>
            <a:r>
              <a:rPr lang="zh-CN" altLang="en-US" sz="3200" dirty="0">
                <a:solidFill>
                  <a:schemeClr val="tx1"/>
                </a:solidFill>
                <a:latin typeface="微软雅黑" pitchFamily="34" charset="-122"/>
                <a:ea typeface="微软雅黑" pitchFamily="34" charset="-122"/>
              </a:rPr>
              <a:t>改头换面的“抄袭”或未经同意把他人的学术思想据为己有。</a:t>
            </a:r>
          </a:p>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）案例：</a:t>
            </a:r>
            <a:r>
              <a:rPr lang="zh-CN" altLang="en-US" sz="3200" dirty="0">
                <a:solidFill>
                  <a:schemeClr val="tx1"/>
                </a:solidFill>
                <a:latin typeface="微软雅黑" pitchFamily="34" charset="-122"/>
                <a:ea typeface="微软雅黑" pitchFamily="34" charset="-122"/>
              </a:rPr>
              <a:t>熊墨淼项目申请剽窃事件。</a:t>
            </a:r>
          </a:p>
          <a:p>
            <a:pPr marL="609600" indent="-609600">
              <a:lnSpc>
                <a:spcPct val="130000"/>
              </a:lnSpc>
              <a:spcBef>
                <a:spcPts val="0"/>
              </a:spcBef>
              <a:buClr>
                <a:srgbClr val="0033CC"/>
              </a:buClr>
              <a:buSzPct val="80000"/>
              <a:buFont typeface="Wingdings" pitchFamily="2" charset="2"/>
              <a:buNone/>
            </a:pPr>
            <a:r>
              <a:rPr lang="zh-CN" altLang="en-US" sz="3200" dirty="0">
                <a:solidFill>
                  <a:schemeClr val="tx1"/>
                </a:solidFill>
                <a:latin typeface="微软雅黑" pitchFamily="34" charset="-122"/>
                <a:ea typeface="微软雅黑" pitchFamily="34" charset="-122"/>
              </a:rPr>
              <a:t>     （方舟</a:t>
            </a:r>
            <a:r>
              <a:rPr lang="zh-CN" altLang="en-US" sz="3200" dirty="0" smtClean="0">
                <a:solidFill>
                  <a:schemeClr val="tx1"/>
                </a:solidFill>
                <a:latin typeface="微软雅黑" pitchFamily="34" charset="-122"/>
                <a:ea typeface="微软雅黑" pitchFamily="34" charset="-122"/>
              </a:rPr>
              <a:t>子编译：</a:t>
            </a:r>
            <a:r>
              <a:rPr lang="en-US" altLang="zh-CN" sz="3200" dirty="0" smtClean="0">
                <a:solidFill>
                  <a:schemeClr val="tx1"/>
                </a:solidFill>
                <a:latin typeface="微软雅黑" pitchFamily="34" charset="-122"/>
                <a:ea typeface="微软雅黑" pitchFamily="34" charset="-122"/>
              </a:rPr>
              <a:t>《</a:t>
            </a:r>
            <a:r>
              <a:rPr lang="zh-CN" altLang="en-US" sz="3200" dirty="0" smtClean="0">
                <a:solidFill>
                  <a:schemeClr val="tx1"/>
                </a:solidFill>
                <a:latin typeface="微软雅黑" pitchFamily="34" charset="-122"/>
                <a:ea typeface="微软雅黑" pitchFamily="34" charset="-122"/>
              </a:rPr>
              <a:t>美国如何反学术腐败</a:t>
            </a:r>
            <a:r>
              <a:rPr lang="en-US" altLang="zh-CN" sz="3200" dirty="0" smtClean="0">
                <a:solidFill>
                  <a:schemeClr val="tx1"/>
                </a:solidFill>
                <a:latin typeface="微软雅黑" pitchFamily="34" charset="-122"/>
                <a:ea typeface="微软雅黑" pitchFamily="34" charset="-122"/>
              </a:rPr>
              <a:t>》</a:t>
            </a:r>
            <a:r>
              <a:rPr lang="zh-CN" altLang="en-US" sz="3200" dirty="0" smtClean="0">
                <a:solidFill>
                  <a:schemeClr val="tx1"/>
                </a:solidFill>
                <a:latin typeface="微软雅黑" pitchFamily="34" charset="-122"/>
                <a:ea typeface="微软雅黑" pitchFamily="34" charset="-122"/>
              </a:rPr>
              <a:t>，载</a:t>
            </a:r>
            <a:r>
              <a:rPr lang="en-US" altLang="zh-CN" sz="3200" dirty="0" smtClean="0">
                <a:solidFill>
                  <a:schemeClr val="tx1"/>
                </a:solidFill>
                <a:latin typeface="微软雅黑" pitchFamily="34" charset="-122"/>
                <a:ea typeface="微软雅黑" pitchFamily="34" charset="-122"/>
              </a:rPr>
              <a:t>《</a:t>
            </a:r>
            <a:r>
              <a:rPr lang="zh-CN" altLang="en-US" sz="3200" dirty="0" smtClean="0">
                <a:solidFill>
                  <a:schemeClr val="tx1"/>
                </a:solidFill>
                <a:latin typeface="微软雅黑" pitchFamily="34" charset="-122"/>
                <a:ea typeface="微软雅黑" pitchFamily="34" charset="-122"/>
              </a:rPr>
              <a:t>环球</a:t>
            </a:r>
            <a:r>
              <a:rPr lang="en-US" altLang="zh-CN" sz="3200" dirty="0" smtClean="0">
                <a:solidFill>
                  <a:schemeClr val="tx1"/>
                </a:solidFill>
                <a:latin typeface="微软雅黑" pitchFamily="34" charset="-122"/>
                <a:ea typeface="微软雅黑" pitchFamily="34" charset="-122"/>
              </a:rPr>
              <a:t>》</a:t>
            </a:r>
            <a:r>
              <a:rPr lang="zh-CN" altLang="en-US" sz="3200" dirty="0" smtClean="0">
                <a:solidFill>
                  <a:schemeClr val="tx1"/>
                </a:solidFill>
                <a:latin typeface="微软雅黑" pitchFamily="34" charset="-122"/>
                <a:ea typeface="微软雅黑" pitchFamily="34" charset="-122"/>
              </a:rPr>
              <a:t>，</a:t>
            </a:r>
            <a:r>
              <a:rPr lang="en-US" altLang="zh-CN" sz="3200" dirty="0" smtClean="0">
                <a:solidFill>
                  <a:schemeClr val="tx1"/>
                </a:solidFill>
                <a:latin typeface="微软雅黑" pitchFamily="34" charset="-122"/>
                <a:ea typeface="微软雅黑" pitchFamily="34" charset="-122"/>
              </a:rPr>
              <a:t>2001</a:t>
            </a:r>
            <a:r>
              <a:rPr lang="zh-CN" altLang="en-US" sz="3200" dirty="0" smtClean="0">
                <a:solidFill>
                  <a:schemeClr val="tx1"/>
                </a:solidFill>
                <a:latin typeface="微软雅黑" pitchFamily="34" charset="-122"/>
                <a:ea typeface="微软雅黑" pitchFamily="34" charset="-122"/>
              </a:rPr>
              <a:t>（</a:t>
            </a:r>
            <a:r>
              <a:rPr lang="en-US" altLang="zh-CN" sz="3200" dirty="0" smtClean="0">
                <a:solidFill>
                  <a:schemeClr val="tx1"/>
                </a:solidFill>
                <a:latin typeface="微软雅黑" pitchFamily="34" charset="-122"/>
                <a:ea typeface="微软雅黑" pitchFamily="34" charset="-122"/>
              </a:rPr>
              <a:t>19</a:t>
            </a:r>
            <a:r>
              <a:rPr lang="zh-CN" altLang="en-US" sz="3200" dirty="0" smtClean="0">
                <a:solidFill>
                  <a:schemeClr val="tx1"/>
                </a:solidFill>
                <a:latin typeface="微软雅黑" pitchFamily="34" charset="-122"/>
                <a:ea typeface="微软雅黑" pitchFamily="34" charset="-122"/>
              </a:rPr>
              <a:t>））</a:t>
            </a:r>
            <a:r>
              <a:rPr lang="zh-CN" altLang="en-US" dirty="0" smtClean="0">
                <a:solidFill>
                  <a:srgbClr val="FFCC66"/>
                </a:solidFill>
                <a:latin typeface="微软雅黑" pitchFamily="34" charset="-122"/>
                <a:ea typeface="微软雅黑" pitchFamily="34" charset="-122"/>
              </a:rPr>
              <a:t>        </a:t>
            </a:r>
            <a:endParaRPr lang="zh-CN" altLang="en-US" dirty="0">
              <a:solidFill>
                <a:srgbClr val="FFCC66"/>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1"/>
          </p:nvPr>
        </p:nvSpPr>
        <p:spPr>
          <a:xfrm>
            <a:off x="755576" y="1196752"/>
            <a:ext cx="7848872" cy="4191000"/>
          </a:xfrm>
        </p:spPr>
        <p:txBody>
          <a:bodyPr/>
          <a:lstStyle/>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）人物：</a:t>
            </a:r>
            <a:r>
              <a:rPr lang="zh-CN" altLang="en-US" sz="3200" dirty="0">
                <a:solidFill>
                  <a:schemeClr val="tx1"/>
                </a:solidFill>
                <a:latin typeface="微软雅黑" pitchFamily="34" charset="-122"/>
                <a:ea typeface="微软雅黑" pitchFamily="34" charset="-122"/>
              </a:rPr>
              <a:t>美国德州大学休斯顿健康科学中心助理教授。</a:t>
            </a:r>
          </a:p>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4</a:t>
            </a:r>
            <a:r>
              <a:rPr lang="zh-CN" altLang="en-US" sz="3200" dirty="0">
                <a:solidFill>
                  <a:srgbClr val="0033CC"/>
                </a:solidFill>
                <a:latin typeface="微软雅黑" pitchFamily="34" charset="-122"/>
                <a:ea typeface="微软雅黑" pitchFamily="34" charset="-122"/>
              </a:rPr>
              <a:t>）事件：</a:t>
            </a:r>
            <a:r>
              <a:rPr lang="zh-CN" altLang="en-US" sz="3200" dirty="0">
                <a:solidFill>
                  <a:schemeClr val="tx1"/>
                </a:solidFill>
                <a:latin typeface="微软雅黑" pitchFamily="34" charset="-122"/>
                <a:ea typeface="微软雅黑" pitchFamily="34" charset="-122"/>
              </a:rPr>
              <a:t>在提交美国国家卫生研究院（</a:t>
            </a:r>
            <a:r>
              <a:rPr lang="en-US" altLang="zh-CN" sz="3200" dirty="0">
                <a:solidFill>
                  <a:schemeClr val="tx1"/>
                </a:solidFill>
                <a:latin typeface="微软雅黑" pitchFamily="34" charset="-122"/>
                <a:ea typeface="微软雅黑" pitchFamily="34" charset="-122"/>
              </a:rPr>
              <a:t>NIH</a:t>
            </a:r>
            <a:r>
              <a:rPr lang="zh-CN" altLang="en-US" sz="3200" dirty="0">
                <a:solidFill>
                  <a:schemeClr val="tx1"/>
                </a:solidFill>
                <a:latin typeface="微软雅黑" pitchFamily="34" charset="-122"/>
                <a:ea typeface="微软雅黑" pitchFamily="34" charset="-122"/>
              </a:rPr>
              <a:t>）的项目申请书中窃取了由他评审的别人申请书中的内容。</a:t>
            </a:r>
          </a:p>
          <a:p>
            <a:pPr marL="609600" indent="-609600">
              <a:lnSpc>
                <a:spcPct val="110000"/>
              </a:lnSpc>
              <a:spcBef>
                <a:spcPct val="30000"/>
              </a:spcBef>
              <a:buClr>
                <a:srgbClr val="0033CC"/>
              </a:buClr>
              <a:buSzPct val="80000"/>
              <a:buFont typeface="Wingdings" pitchFamily="2" charset="2"/>
              <a:buNone/>
            </a:pPr>
            <a:r>
              <a:rPr lang="zh-CN" altLang="en-US" b="1" dirty="0">
                <a:solidFill>
                  <a:srgbClr val="0033CC"/>
                </a:solidFill>
                <a:ea typeface="华文中宋" pitchFamily="2" charset="-122"/>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a:xfrm>
            <a:off x="323528" y="404664"/>
            <a:ext cx="8568952" cy="6264696"/>
          </a:xfrm>
        </p:spPr>
        <p:txBody>
          <a:bodyPr>
            <a:noAutofit/>
          </a:bodyPr>
          <a:lstStyle/>
          <a:p>
            <a:pPr marL="609600" indent="-609600">
              <a:lnSpc>
                <a:spcPct val="130000"/>
              </a:lnSpc>
              <a:spcBef>
                <a:spcPts val="0"/>
              </a:spcBef>
              <a:spcAft>
                <a:spcPts val="1200"/>
              </a:spcAft>
              <a:buClr>
                <a:srgbClr val="0033CC"/>
              </a:buClr>
              <a:buSzPct val="80000"/>
              <a:buFont typeface="Wingdings" pitchFamily="2" charset="2"/>
              <a:buNone/>
            </a:pPr>
            <a:r>
              <a:rPr lang="zh-CN" altLang="en-US" dirty="0" smtClean="0">
                <a:solidFill>
                  <a:srgbClr val="0033CC"/>
                </a:solidFill>
                <a:latin typeface="微软雅黑" pitchFamily="34" charset="-122"/>
                <a:ea typeface="微软雅黑" pitchFamily="34" charset="-122"/>
              </a:rPr>
              <a:t>   （</a:t>
            </a:r>
            <a:r>
              <a:rPr lang="en-US" altLang="zh-CN" dirty="0">
                <a:solidFill>
                  <a:srgbClr val="0033CC"/>
                </a:solidFill>
                <a:latin typeface="微软雅黑" pitchFamily="34" charset="-122"/>
                <a:ea typeface="微软雅黑" pitchFamily="34" charset="-122"/>
              </a:rPr>
              <a:t>5</a:t>
            </a:r>
            <a:r>
              <a:rPr lang="zh-CN" altLang="en-US" dirty="0">
                <a:solidFill>
                  <a:srgbClr val="0033CC"/>
                </a:solidFill>
                <a:latin typeface="微软雅黑" pitchFamily="34" charset="-122"/>
                <a:ea typeface="微软雅黑" pitchFamily="34" charset="-122"/>
              </a:rPr>
              <a:t>）处理</a:t>
            </a:r>
            <a:r>
              <a:rPr lang="zh-CN" altLang="en-US" dirty="0" smtClean="0">
                <a:solidFill>
                  <a:srgbClr val="0033CC"/>
                </a:solidFill>
                <a:latin typeface="微软雅黑" pitchFamily="34" charset="-122"/>
                <a:ea typeface="微软雅黑" pitchFamily="34" charset="-122"/>
              </a:rPr>
              <a:t>：</a:t>
            </a:r>
            <a:endParaRPr lang="en-US" altLang="zh-CN" dirty="0" smtClean="0">
              <a:solidFill>
                <a:srgbClr val="0033CC"/>
              </a:solidFill>
              <a:latin typeface="微软雅黑" pitchFamily="34" charset="-122"/>
              <a:ea typeface="微软雅黑" pitchFamily="34" charset="-122"/>
            </a:endParaRPr>
          </a:p>
          <a:p>
            <a:pPr marL="609600" indent="-609600">
              <a:lnSpc>
                <a:spcPct val="130000"/>
              </a:lnSpc>
              <a:spcBef>
                <a:spcPts val="0"/>
              </a:spcBef>
              <a:spcAft>
                <a:spcPts val="1200"/>
              </a:spcAft>
              <a:buClr>
                <a:srgbClr val="0033CC"/>
              </a:buClr>
              <a:buSzPct val="80000"/>
              <a:buFont typeface="Wingdings" pitchFamily="2" charset="2"/>
              <a:buNone/>
            </a:pPr>
            <a:r>
              <a:rPr lang="en-US" altLang="zh-CN" dirty="0" smtClean="0">
                <a:solidFill>
                  <a:srgbClr val="0033CC"/>
                </a:solidFill>
                <a:latin typeface="微软雅黑" pitchFamily="34" charset="-122"/>
                <a:ea typeface="微软雅黑" pitchFamily="34" charset="-122"/>
              </a:rPr>
              <a:t>            </a:t>
            </a:r>
            <a:r>
              <a:rPr lang="zh-CN" altLang="en-US" dirty="0" smtClean="0">
                <a:solidFill>
                  <a:schemeClr val="tx1"/>
                </a:solidFill>
                <a:latin typeface="微软雅黑" pitchFamily="34" charset="-122"/>
                <a:ea typeface="微软雅黑" pitchFamily="34" charset="-122"/>
              </a:rPr>
              <a:t>经</a:t>
            </a:r>
            <a:r>
              <a:rPr lang="zh-CN" altLang="en-US" dirty="0">
                <a:solidFill>
                  <a:schemeClr val="tx1"/>
                </a:solidFill>
                <a:latin typeface="微软雅黑" pitchFamily="34" charset="-122"/>
                <a:ea typeface="微软雅黑" pitchFamily="34" charset="-122"/>
              </a:rPr>
              <a:t>调查核实后，美国卫生与人力资源部公共卫生服务署（</a:t>
            </a:r>
            <a:r>
              <a:rPr lang="en-US" altLang="zh-CN" dirty="0">
                <a:solidFill>
                  <a:schemeClr val="tx1"/>
                </a:solidFill>
                <a:latin typeface="微软雅黑" pitchFamily="34" charset="-122"/>
                <a:ea typeface="微软雅黑" pitchFamily="34" charset="-122"/>
              </a:rPr>
              <a:t>PHS</a:t>
            </a:r>
            <a:r>
              <a:rPr lang="zh-CN" altLang="en-US" dirty="0">
                <a:solidFill>
                  <a:schemeClr val="tx1"/>
                </a:solidFill>
                <a:latin typeface="微软雅黑" pitchFamily="34" charset="-122"/>
                <a:ea typeface="微软雅黑" pitchFamily="34" charset="-122"/>
              </a:rPr>
              <a:t>）研究诚信办公室（</a:t>
            </a:r>
            <a:r>
              <a:rPr lang="en-US" altLang="zh-CN" dirty="0">
                <a:solidFill>
                  <a:schemeClr val="tx1"/>
                </a:solidFill>
                <a:latin typeface="微软雅黑" pitchFamily="34" charset="-122"/>
                <a:ea typeface="微软雅黑" pitchFamily="34" charset="-122"/>
              </a:rPr>
              <a:t>ORI</a:t>
            </a:r>
            <a:r>
              <a:rPr lang="zh-CN" altLang="en-US" dirty="0">
                <a:solidFill>
                  <a:schemeClr val="tx1"/>
                </a:solidFill>
                <a:latin typeface="微软雅黑" pitchFamily="34" charset="-122"/>
                <a:ea typeface="微软雅黑" pitchFamily="34" charset="-122"/>
              </a:rPr>
              <a:t>）作出决定（</a:t>
            </a:r>
            <a:r>
              <a:rPr lang="en-US" altLang="zh-CN" dirty="0">
                <a:solidFill>
                  <a:schemeClr val="tx1"/>
                </a:solidFill>
                <a:latin typeface="微软雅黑" pitchFamily="34" charset="-122"/>
                <a:ea typeface="微软雅黑" pitchFamily="34" charset="-122"/>
              </a:rPr>
              <a:t>2001.12.10</a:t>
            </a:r>
            <a:r>
              <a:rPr lang="zh-CN" altLang="en-US" dirty="0" smtClean="0">
                <a:solidFill>
                  <a:schemeClr val="tx1"/>
                </a:solidFill>
                <a:latin typeface="微软雅黑" pitchFamily="34" charset="-122"/>
                <a:ea typeface="微软雅黑" pitchFamily="34" charset="-122"/>
              </a:rPr>
              <a:t>）；</a:t>
            </a:r>
            <a:endParaRPr lang="zh-CN" altLang="en-US" dirty="0">
              <a:solidFill>
                <a:schemeClr val="tx1"/>
              </a:solidFill>
              <a:latin typeface="微软雅黑" pitchFamily="34" charset="-122"/>
              <a:ea typeface="微软雅黑" pitchFamily="34" charset="-122"/>
            </a:endParaRPr>
          </a:p>
          <a:p>
            <a:pPr marL="609600" indent="-609600">
              <a:lnSpc>
                <a:spcPct val="130000"/>
              </a:lnSpc>
              <a:spcBef>
                <a:spcPts val="0"/>
              </a:spcBef>
              <a:spcAft>
                <a:spcPts val="1200"/>
              </a:spcAft>
              <a:buClr>
                <a:srgbClr val="FFCC66"/>
              </a:buClr>
              <a:buSzPct val="80000"/>
              <a:buNone/>
            </a:pPr>
            <a:r>
              <a:rPr lang="zh-CN" altLang="en-US" dirty="0" smtClean="0">
                <a:solidFill>
                  <a:schemeClr val="tx1"/>
                </a:solidFill>
                <a:latin typeface="微软雅黑" pitchFamily="34" charset="-122"/>
                <a:ea typeface="微软雅黑" pitchFamily="34" charset="-122"/>
              </a:rPr>
              <a:t>     在</a:t>
            </a:r>
            <a:r>
              <a:rPr lang="zh-CN" altLang="en-US" dirty="0">
                <a:solidFill>
                  <a:schemeClr val="tx1"/>
                </a:solidFill>
                <a:latin typeface="微软雅黑" pitchFamily="34" charset="-122"/>
                <a:ea typeface="微软雅黑" pitchFamily="34" charset="-122"/>
              </a:rPr>
              <a:t>一年内禁止熊博士申请政府科研基金；</a:t>
            </a:r>
          </a:p>
          <a:p>
            <a:pPr marL="609600" indent="-609600">
              <a:lnSpc>
                <a:spcPct val="130000"/>
              </a:lnSpc>
              <a:spcBef>
                <a:spcPts val="0"/>
              </a:spcBef>
              <a:spcAft>
                <a:spcPts val="1200"/>
              </a:spcAft>
              <a:buClr>
                <a:srgbClr val="FFCC66"/>
              </a:buClr>
              <a:buSzPct val="80000"/>
              <a:buNone/>
            </a:pPr>
            <a:r>
              <a:rPr lang="zh-CN" altLang="en-US" dirty="0" smtClean="0">
                <a:solidFill>
                  <a:schemeClr val="tx1"/>
                </a:solidFill>
                <a:latin typeface="微软雅黑" pitchFamily="34" charset="-122"/>
                <a:ea typeface="微软雅黑" pitchFamily="34" charset="-122"/>
              </a:rPr>
              <a:t>     在</a:t>
            </a:r>
            <a:r>
              <a:rPr lang="zh-CN" altLang="en-US" dirty="0">
                <a:solidFill>
                  <a:schemeClr val="tx1"/>
                </a:solidFill>
                <a:latin typeface="微软雅黑" pitchFamily="34" charset="-122"/>
                <a:ea typeface="微软雅黑" pitchFamily="34" charset="-122"/>
              </a:rPr>
              <a:t>三年内，有熊博士参与的政府科研项目申请和其他报告中，熊本人和其所在单位必须作出无剽窃、伪造或其他可能误导内容的书面保证。</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57400" y="609600"/>
            <a:ext cx="4267200" cy="914400"/>
          </a:xfrm>
          <a:solidFill>
            <a:schemeClr val="bg1"/>
          </a:solidFill>
        </p:spPr>
        <p:txBody>
          <a:bodyPr/>
          <a:lstStyle/>
          <a:p>
            <a:pPr algn="ctr">
              <a:lnSpc>
                <a:spcPct val="110000"/>
              </a:lnSpc>
            </a:pPr>
            <a:r>
              <a:rPr lang="zh-CN" altLang="en-US" sz="3600" dirty="0">
                <a:solidFill>
                  <a:srgbClr val="C00000"/>
                </a:solidFill>
                <a:ea typeface="黑体" pitchFamily="2" charset="-122"/>
              </a:rPr>
              <a:t>本宣讲稿的内容</a:t>
            </a:r>
          </a:p>
        </p:txBody>
      </p:sp>
      <p:sp>
        <p:nvSpPr>
          <p:cNvPr id="29699" name="Rectangle 3"/>
          <p:cNvSpPr>
            <a:spLocks noGrp="1" noChangeArrowheads="1"/>
          </p:cNvSpPr>
          <p:nvPr>
            <p:ph type="body" idx="1"/>
          </p:nvPr>
        </p:nvSpPr>
        <p:spPr>
          <a:xfrm>
            <a:off x="971600" y="1556792"/>
            <a:ext cx="7560840" cy="4495800"/>
          </a:xfrm>
        </p:spPr>
        <p:txBody>
          <a:bodyPr>
            <a:normAutofit lnSpcReduction="10000"/>
          </a:bodyPr>
          <a:lstStyle/>
          <a:p>
            <a:pPr marL="571500" indent="-571500">
              <a:lnSpc>
                <a:spcPct val="120000"/>
              </a:lnSpc>
              <a:buClr>
                <a:srgbClr val="0033CC"/>
              </a:buClr>
              <a:buFont typeface="+mj-ea"/>
              <a:buAutoNum type="ea1JpnChsDbPeriod"/>
            </a:pPr>
            <a:r>
              <a:rPr lang="zh-CN" altLang="en-US" sz="3200" dirty="0">
                <a:solidFill>
                  <a:srgbClr val="0033CC"/>
                </a:solidFill>
                <a:latin typeface="微软雅黑" pitchFamily="34" charset="-122"/>
                <a:ea typeface="微软雅黑" pitchFamily="34" charset="-122"/>
              </a:rPr>
              <a:t>基本概念</a:t>
            </a:r>
          </a:p>
          <a:p>
            <a:pPr marL="571500" indent="-571500">
              <a:lnSpc>
                <a:spcPct val="120000"/>
              </a:lnSpc>
              <a:buClr>
                <a:srgbClr val="0033CC"/>
              </a:buClr>
              <a:buFont typeface="+mj-ea"/>
              <a:buAutoNum type="ea1JpnChsDbPeriod"/>
            </a:pPr>
            <a:r>
              <a:rPr lang="zh-CN" altLang="en-US" sz="3200" dirty="0">
                <a:solidFill>
                  <a:srgbClr val="0033CC"/>
                </a:solidFill>
                <a:latin typeface="微软雅黑" pitchFamily="34" charset="-122"/>
                <a:ea typeface="微软雅黑" pitchFamily="34" charset="-122"/>
              </a:rPr>
              <a:t>科技工作者应遵守的学术规范</a:t>
            </a:r>
          </a:p>
          <a:p>
            <a:pPr marL="571500" indent="-571500">
              <a:lnSpc>
                <a:spcPct val="120000"/>
              </a:lnSpc>
              <a:buClr>
                <a:srgbClr val="0033CC"/>
              </a:buClr>
              <a:buFont typeface="+mj-ea"/>
              <a:buAutoNum type="ea1JpnChsDbPeriod"/>
            </a:pPr>
            <a:r>
              <a:rPr lang="zh-CN" altLang="en-US" sz="3200" dirty="0">
                <a:solidFill>
                  <a:srgbClr val="0033CC"/>
                </a:solidFill>
                <a:latin typeface="微软雅黑" pitchFamily="34" charset="-122"/>
                <a:ea typeface="微软雅黑" pitchFamily="34" charset="-122"/>
              </a:rPr>
              <a:t>学术规范中的相关规定</a:t>
            </a:r>
          </a:p>
          <a:p>
            <a:pPr marL="571500" indent="-571500">
              <a:lnSpc>
                <a:spcPct val="120000"/>
              </a:lnSpc>
              <a:buClr>
                <a:srgbClr val="0033CC"/>
              </a:buClr>
              <a:buFont typeface="+mj-ea"/>
              <a:buAutoNum type="ea1JpnChsDbPeriod"/>
            </a:pPr>
            <a:r>
              <a:rPr lang="zh-CN" altLang="en-US" sz="3200" dirty="0">
                <a:solidFill>
                  <a:srgbClr val="0033CC"/>
                </a:solidFill>
                <a:latin typeface="微软雅黑" pitchFamily="34" charset="-122"/>
                <a:ea typeface="微软雅黑" pitchFamily="34" charset="-122"/>
              </a:rPr>
              <a:t>学术不端行为的界定</a:t>
            </a:r>
          </a:p>
          <a:p>
            <a:pPr marL="571500" indent="-571500">
              <a:lnSpc>
                <a:spcPct val="120000"/>
              </a:lnSpc>
              <a:buClr>
                <a:srgbClr val="0033CC"/>
              </a:buClr>
              <a:buFont typeface="+mj-ea"/>
              <a:buAutoNum type="ea1JpnChsDbPeriod"/>
            </a:pPr>
            <a:r>
              <a:rPr lang="zh-CN" altLang="en-US" dirty="0" smtClean="0">
                <a:solidFill>
                  <a:srgbClr val="0033CC"/>
                </a:solidFill>
                <a:latin typeface="微软雅黑" pitchFamily="34" charset="-122"/>
                <a:ea typeface="微软雅黑" pitchFamily="34" charset="-122"/>
              </a:rPr>
              <a:t>学术不端行为的社会与个人因素分析</a:t>
            </a:r>
            <a:endParaRPr lang="en-US" altLang="zh-CN" dirty="0" smtClean="0">
              <a:solidFill>
                <a:srgbClr val="0033CC"/>
              </a:solidFill>
              <a:latin typeface="微软雅黑" pitchFamily="34" charset="-122"/>
              <a:ea typeface="微软雅黑" pitchFamily="34" charset="-122"/>
            </a:endParaRPr>
          </a:p>
          <a:p>
            <a:pPr marL="571500" indent="-571500">
              <a:lnSpc>
                <a:spcPct val="120000"/>
              </a:lnSpc>
              <a:buClr>
                <a:srgbClr val="0033CC"/>
              </a:buClr>
              <a:buFont typeface="+mj-ea"/>
              <a:buAutoNum type="ea1JpnChsDbPeriod"/>
            </a:pPr>
            <a:r>
              <a:rPr lang="zh-CN" altLang="en-US" sz="3200" dirty="0" smtClean="0">
                <a:solidFill>
                  <a:srgbClr val="0033CC"/>
                </a:solidFill>
                <a:latin typeface="微软雅黑" pitchFamily="34" charset="-122"/>
                <a:ea typeface="微软雅黑" pitchFamily="34" charset="-122"/>
              </a:rPr>
              <a:t>案例剖析</a:t>
            </a:r>
            <a:endParaRPr lang="en-US" altLang="zh-CN" sz="3200" dirty="0" smtClean="0">
              <a:solidFill>
                <a:srgbClr val="0033CC"/>
              </a:solidFill>
              <a:latin typeface="微软雅黑" pitchFamily="34" charset="-122"/>
              <a:ea typeface="微软雅黑" pitchFamily="34" charset="-122"/>
            </a:endParaRPr>
          </a:p>
          <a:p>
            <a:pPr marL="571500" indent="-571500">
              <a:lnSpc>
                <a:spcPct val="120000"/>
              </a:lnSpc>
              <a:buClr>
                <a:srgbClr val="0033CC"/>
              </a:buClr>
              <a:buFont typeface="+mj-ea"/>
              <a:buAutoNum type="ea1JpnChsDbPeriod"/>
            </a:pPr>
            <a:r>
              <a:rPr lang="zh-CN" altLang="en-US" dirty="0" smtClean="0">
                <a:solidFill>
                  <a:srgbClr val="0033CC"/>
                </a:solidFill>
                <a:latin typeface="微软雅黑" pitchFamily="34" charset="-122"/>
                <a:ea typeface="微软雅黑" pitchFamily="34" charset="-122"/>
              </a:rPr>
              <a:t>相关文件</a:t>
            </a:r>
            <a:endParaRPr lang="zh-CN" altLang="en-US" sz="3200" dirty="0">
              <a:solidFill>
                <a:srgbClr val="0033CC"/>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body" idx="1"/>
          </p:nvPr>
        </p:nvSpPr>
        <p:spPr>
          <a:xfrm>
            <a:off x="395536" y="836712"/>
            <a:ext cx="8568952" cy="4191000"/>
          </a:xfrm>
        </p:spPr>
        <p:txBody>
          <a:bodyPr/>
          <a:lstStyle/>
          <a:p>
            <a:pPr marL="609600" indent="-609600">
              <a:lnSpc>
                <a:spcPct val="120000"/>
              </a:lnSpc>
              <a:spcBef>
                <a:spcPct val="0"/>
              </a:spcBef>
              <a:buSzPct val="80000"/>
              <a:buFont typeface="Wingdings" pitchFamily="2" charset="2"/>
              <a:buNone/>
            </a:pPr>
            <a:r>
              <a:rPr lang="en-US" altLang="zh-CN" b="1" dirty="0">
                <a:ea typeface="华文中宋" pitchFamily="2" charset="-122"/>
              </a:rPr>
              <a:t>  </a:t>
            </a:r>
            <a:r>
              <a:rPr lang="en-US" altLang="zh-CN" sz="3200" dirty="0">
                <a:latin typeface="微软雅黑" pitchFamily="34" charset="-122"/>
                <a:ea typeface="微软雅黑" pitchFamily="34" charset="-122"/>
              </a:rPr>
              <a:t>3.</a:t>
            </a:r>
            <a:r>
              <a:rPr lang="zh-CN" altLang="en-US" sz="3200" dirty="0">
                <a:latin typeface="微软雅黑" pitchFamily="34" charset="-122"/>
                <a:ea typeface="微软雅黑" pitchFamily="34" charset="-122"/>
              </a:rPr>
              <a:t>造假 </a:t>
            </a:r>
            <a:r>
              <a:rPr lang="en-US" altLang="zh-CN" sz="3200" dirty="0">
                <a:latin typeface="微软雅黑" pitchFamily="34" charset="-122"/>
                <a:ea typeface="微软雅黑" pitchFamily="34" charset="-122"/>
              </a:rPr>
              <a:t>/ </a:t>
            </a:r>
            <a:r>
              <a:rPr lang="zh-CN" altLang="en-US" sz="3200" dirty="0" smtClean="0">
                <a:latin typeface="微软雅黑" pitchFamily="34" charset="-122"/>
                <a:ea typeface="微软雅黑" pitchFamily="34" charset="-122"/>
              </a:rPr>
              <a:t>伪造 </a:t>
            </a:r>
            <a:r>
              <a:rPr lang="en-US" altLang="zh-CN" dirty="0" smtClean="0">
                <a:latin typeface="微软雅黑" pitchFamily="34" charset="-122"/>
                <a:ea typeface="微软雅黑" pitchFamily="34" charset="-122"/>
              </a:rPr>
              <a:t>(</a:t>
            </a:r>
            <a:r>
              <a:rPr lang="en-US" altLang="zh-CN" dirty="0" smtClean="0">
                <a:latin typeface="Times New Roman" pitchFamily="18" charset="0"/>
                <a:ea typeface="微软雅黑" pitchFamily="34" charset="-122"/>
                <a:cs typeface="Times New Roman" pitchFamily="18" charset="0"/>
              </a:rPr>
              <a:t>fabrication</a:t>
            </a:r>
            <a:r>
              <a:rPr lang="en-US" altLang="zh-CN"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a:p>
            <a:pPr marL="609600" indent="-609600">
              <a:lnSpc>
                <a:spcPct val="120000"/>
              </a:lnSpc>
              <a:spcBef>
                <a:spcPct val="30000"/>
              </a:spcBef>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）界定：</a:t>
            </a:r>
            <a:r>
              <a:rPr lang="zh-CN" altLang="en-US" sz="3200" dirty="0">
                <a:solidFill>
                  <a:schemeClr val="tx1"/>
                </a:solidFill>
                <a:latin typeface="微软雅黑" pitchFamily="34" charset="-122"/>
                <a:ea typeface="微软雅黑" pitchFamily="34" charset="-122"/>
              </a:rPr>
              <a:t>无中生有，弄虚作假。</a:t>
            </a:r>
          </a:p>
          <a:p>
            <a:pPr marL="609600" indent="-609600">
              <a:lnSpc>
                <a:spcPct val="120000"/>
              </a:lnSpc>
              <a:spcBef>
                <a:spcPts val="120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）案例：</a:t>
            </a:r>
            <a:r>
              <a:rPr lang="zh-CN" altLang="en-US" sz="3200" dirty="0">
                <a:solidFill>
                  <a:schemeClr val="tx1"/>
                </a:solidFill>
                <a:latin typeface="微软雅黑" pitchFamily="34" charset="-122"/>
                <a:ea typeface="微软雅黑" pitchFamily="34" charset="-122"/>
              </a:rPr>
              <a:t>黄禹锡科研成果造假事件。</a:t>
            </a:r>
          </a:p>
          <a:p>
            <a:pPr marL="609600" indent="-609600">
              <a:lnSpc>
                <a:spcPct val="120000"/>
              </a:lnSpc>
              <a:spcBef>
                <a:spcPct val="30000"/>
              </a:spcBef>
              <a:buClr>
                <a:srgbClr val="0033CC"/>
              </a:buClr>
              <a:buSzPct val="80000"/>
              <a:buFont typeface="Wingdings" pitchFamily="2" charset="2"/>
              <a:buNone/>
            </a:pPr>
            <a:r>
              <a:rPr lang="zh-CN" altLang="en-US" sz="3200" dirty="0">
                <a:solidFill>
                  <a:schemeClr val="tx1"/>
                </a:solidFill>
                <a:latin typeface="微软雅黑" pitchFamily="34" charset="-122"/>
                <a:ea typeface="微软雅黑" pitchFamily="34" charset="-122"/>
              </a:rPr>
              <a:t>                </a:t>
            </a:r>
            <a:r>
              <a:rPr lang="zh-CN" altLang="en-US" sz="3200" dirty="0" smtClean="0">
                <a:solidFill>
                  <a:schemeClr val="tx1"/>
                </a:solidFill>
                <a:latin typeface="微软雅黑" pitchFamily="34" charset="-122"/>
                <a:ea typeface="微软雅黑" pitchFamily="34" charset="-122"/>
              </a:rPr>
              <a:t>（雷毅：</a:t>
            </a:r>
            <a:r>
              <a:rPr lang="en-US" altLang="zh-CN" sz="3200" dirty="0" smtClean="0">
                <a:solidFill>
                  <a:schemeClr val="tx1"/>
                </a:solidFill>
                <a:latin typeface="微软雅黑" pitchFamily="34" charset="-122"/>
                <a:ea typeface="微软雅黑" pitchFamily="34" charset="-122"/>
              </a:rPr>
              <a:t>《</a:t>
            </a:r>
            <a:r>
              <a:rPr lang="zh-CN" altLang="en-US" sz="3200" dirty="0" smtClean="0">
                <a:solidFill>
                  <a:schemeClr val="tx1"/>
                </a:solidFill>
                <a:latin typeface="微软雅黑" pitchFamily="34" charset="-122"/>
                <a:ea typeface="微软雅黑" pitchFamily="34" charset="-122"/>
              </a:rPr>
              <a:t>黄禹锡沉浮录</a:t>
            </a:r>
            <a:r>
              <a:rPr lang="en-US" altLang="zh-CN" sz="3200" dirty="0" smtClean="0">
                <a:solidFill>
                  <a:schemeClr val="tx1"/>
                </a:solidFill>
                <a:latin typeface="微软雅黑" pitchFamily="34" charset="-122"/>
                <a:ea typeface="微软雅黑" pitchFamily="34" charset="-122"/>
              </a:rPr>
              <a:t>》</a:t>
            </a:r>
            <a:r>
              <a:rPr lang="zh-CN" altLang="en-US" sz="3200" dirty="0" smtClean="0">
                <a:solidFill>
                  <a:schemeClr val="tx1"/>
                </a:solidFill>
                <a:latin typeface="微软雅黑" pitchFamily="34" charset="-122"/>
                <a:ea typeface="微软雅黑" pitchFamily="34" charset="-122"/>
              </a:rPr>
              <a:t>，北京：</a:t>
            </a:r>
            <a:endParaRPr lang="en-US" altLang="zh-CN" sz="3200" dirty="0" smtClean="0">
              <a:solidFill>
                <a:schemeClr val="tx1"/>
              </a:solidFill>
              <a:latin typeface="微软雅黑" pitchFamily="34" charset="-122"/>
              <a:ea typeface="微软雅黑" pitchFamily="34" charset="-122"/>
            </a:endParaRPr>
          </a:p>
          <a:p>
            <a:pPr marL="609600" indent="-609600">
              <a:lnSpc>
                <a:spcPct val="120000"/>
              </a:lnSpc>
              <a:spcBef>
                <a:spcPct val="30000"/>
              </a:spcBef>
              <a:buClr>
                <a:srgbClr val="0033CC"/>
              </a:buClr>
              <a:buSzPct val="80000"/>
              <a:buFont typeface="Wingdings" pitchFamily="2" charset="2"/>
              <a:buNone/>
            </a:pPr>
            <a:r>
              <a:rPr lang="en-US" altLang="zh-CN" dirty="0" smtClean="0">
                <a:latin typeface="微软雅黑" pitchFamily="34" charset="-122"/>
                <a:ea typeface="微软雅黑" pitchFamily="34" charset="-122"/>
              </a:rPr>
              <a:t>                   </a:t>
            </a:r>
            <a:r>
              <a:rPr lang="zh-CN" altLang="en-US" sz="3200" dirty="0" smtClean="0">
                <a:solidFill>
                  <a:schemeClr val="tx1"/>
                </a:solidFill>
                <a:latin typeface="微软雅黑" pitchFamily="34" charset="-122"/>
                <a:ea typeface="微软雅黑" pitchFamily="34" charset="-122"/>
              </a:rPr>
              <a:t>世界知识出版社</a:t>
            </a:r>
            <a:r>
              <a:rPr lang="en-US" altLang="zh-CN" sz="3200" dirty="0" smtClean="0">
                <a:solidFill>
                  <a:schemeClr val="tx1"/>
                </a:solidFill>
                <a:latin typeface="微软雅黑" pitchFamily="34" charset="-122"/>
                <a:ea typeface="微软雅黑" pitchFamily="34" charset="-122"/>
              </a:rPr>
              <a:t>2006</a:t>
            </a:r>
            <a:r>
              <a:rPr lang="zh-CN" altLang="en-US" sz="3200" dirty="0" smtClean="0">
                <a:solidFill>
                  <a:schemeClr val="tx1"/>
                </a:solidFill>
                <a:latin typeface="微软雅黑" pitchFamily="34" charset="-122"/>
                <a:ea typeface="微软雅黑" pitchFamily="34" charset="-122"/>
              </a:rPr>
              <a:t>（</a:t>
            </a:r>
            <a:r>
              <a:rPr lang="en-US" altLang="zh-CN" sz="3200" dirty="0" smtClean="0">
                <a:solidFill>
                  <a:schemeClr val="tx1"/>
                </a:solidFill>
                <a:latin typeface="微软雅黑" pitchFamily="34" charset="-122"/>
                <a:ea typeface="微软雅黑" pitchFamily="34" charset="-122"/>
              </a:rPr>
              <a:t>3</a:t>
            </a:r>
            <a:r>
              <a:rPr lang="zh-CN" altLang="en-US" sz="3200" dirty="0" smtClean="0">
                <a:solidFill>
                  <a:schemeClr val="tx1"/>
                </a:solidFill>
                <a:latin typeface="微软雅黑" pitchFamily="34" charset="-122"/>
                <a:ea typeface="微软雅黑" pitchFamily="34" charset="-122"/>
              </a:rPr>
              <a:t>））</a:t>
            </a:r>
            <a:endParaRPr lang="zh-CN" altLang="en-US" sz="3200" dirty="0">
              <a:solidFill>
                <a:schemeClr val="tx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body" idx="1"/>
          </p:nvPr>
        </p:nvSpPr>
        <p:spPr>
          <a:xfrm>
            <a:off x="395536" y="404664"/>
            <a:ext cx="8280920" cy="6192688"/>
          </a:xfrm>
        </p:spPr>
        <p:txBody>
          <a:bodyPr>
            <a:normAutofit/>
          </a:bodyPr>
          <a:lstStyle/>
          <a:p>
            <a:pPr marL="609600" indent="-609600">
              <a:lnSpc>
                <a:spcPct val="130000"/>
              </a:lnSpc>
              <a:spcBef>
                <a:spcPct val="30000"/>
              </a:spcBef>
              <a:buClr>
                <a:srgbClr val="0033CC"/>
              </a:buClr>
              <a:buSzPct val="80000"/>
              <a:buFont typeface="Wingdings" pitchFamily="2" charset="2"/>
              <a:buNone/>
            </a:pPr>
            <a:r>
              <a:rPr lang="zh-CN" altLang="en-US" dirty="0" smtClean="0">
                <a:solidFill>
                  <a:srgbClr val="0033CC"/>
                </a:solidFill>
                <a:latin typeface="微软雅黑" pitchFamily="34" charset="-122"/>
                <a:ea typeface="微软雅黑" pitchFamily="34" charset="-122"/>
              </a:rPr>
              <a:t>   （</a:t>
            </a:r>
            <a:r>
              <a:rPr lang="en-US" altLang="zh-CN" dirty="0">
                <a:solidFill>
                  <a:srgbClr val="0033CC"/>
                </a:solidFill>
                <a:latin typeface="微软雅黑" pitchFamily="34" charset="-122"/>
                <a:ea typeface="微软雅黑" pitchFamily="34" charset="-122"/>
              </a:rPr>
              <a:t>3</a:t>
            </a:r>
            <a:r>
              <a:rPr lang="zh-CN" altLang="en-US" dirty="0">
                <a:solidFill>
                  <a:srgbClr val="0033CC"/>
                </a:solidFill>
                <a:latin typeface="微软雅黑" pitchFamily="34" charset="-122"/>
                <a:ea typeface="微软雅黑" pitchFamily="34" charset="-122"/>
              </a:rPr>
              <a:t>）人物</a:t>
            </a:r>
            <a:r>
              <a:rPr lang="zh-CN" altLang="en-US" dirty="0" smtClean="0">
                <a:solidFill>
                  <a:srgbClr val="0033CC"/>
                </a:solidFill>
                <a:latin typeface="微软雅黑" pitchFamily="34" charset="-122"/>
                <a:ea typeface="微软雅黑" pitchFamily="34" charset="-122"/>
              </a:rPr>
              <a:t>：</a:t>
            </a:r>
            <a:endParaRPr lang="en-US" altLang="zh-CN" dirty="0" smtClean="0">
              <a:solidFill>
                <a:srgbClr val="0033CC"/>
              </a:solidFill>
              <a:latin typeface="微软雅黑" pitchFamily="34" charset="-122"/>
              <a:ea typeface="微软雅黑" pitchFamily="34" charset="-122"/>
            </a:endParaRPr>
          </a:p>
          <a:p>
            <a:pPr marL="609600" indent="-609600">
              <a:lnSpc>
                <a:spcPct val="130000"/>
              </a:lnSpc>
              <a:spcBef>
                <a:spcPct val="30000"/>
              </a:spcBef>
              <a:buClr>
                <a:srgbClr val="0033CC"/>
              </a:buClr>
              <a:buSzPct val="80000"/>
              <a:buFont typeface="Wingdings" pitchFamily="2" charset="2"/>
              <a:buNone/>
            </a:pPr>
            <a:r>
              <a:rPr lang="en-US" altLang="zh-CN" dirty="0" smtClean="0">
                <a:solidFill>
                  <a:srgbClr val="0033CC"/>
                </a:solidFill>
                <a:latin typeface="微软雅黑" pitchFamily="34" charset="-122"/>
                <a:ea typeface="微软雅黑" pitchFamily="34" charset="-122"/>
              </a:rPr>
              <a:t>            </a:t>
            </a:r>
            <a:r>
              <a:rPr lang="zh-CN" altLang="en-US" dirty="0" smtClean="0">
                <a:solidFill>
                  <a:schemeClr val="tx1"/>
                </a:solidFill>
                <a:latin typeface="微软雅黑" pitchFamily="34" charset="-122"/>
                <a:ea typeface="微软雅黑" pitchFamily="34" charset="-122"/>
              </a:rPr>
              <a:t>黄禹锡</a:t>
            </a:r>
            <a:r>
              <a:rPr lang="zh-CN" altLang="en-US" dirty="0">
                <a:solidFill>
                  <a:schemeClr val="tx1"/>
                </a:solidFill>
                <a:latin typeface="微软雅黑" pitchFamily="34" charset="-122"/>
                <a:ea typeface="微软雅黑" pitchFamily="34" charset="-122"/>
              </a:rPr>
              <a:t>，毕业于首尔大学兽医学院，后获日本北海道大学兽医博士。</a:t>
            </a:r>
            <a:r>
              <a:rPr lang="en-US" altLang="zh-CN" dirty="0">
                <a:solidFill>
                  <a:schemeClr val="tx1"/>
                </a:solidFill>
                <a:latin typeface="微软雅黑" pitchFamily="34" charset="-122"/>
                <a:ea typeface="微软雅黑" pitchFamily="34" charset="-122"/>
              </a:rPr>
              <a:t>2004</a:t>
            </a:r>
            <a:r>
              <a:rPr lang="zh-CN" altLang="en-US" dirty="0">
                <a:solidFill>
                  <a:schemeClr val="tx1"/>
                </a:solidFill>
                <a:latin typeface="微软雅黑" pitchFamily="34" charset="-122"/>
                <a:ea typeface="微软雅黑" pitchFamily="34" charset="-122"/>
              </a:rPr>
              <a:t>年</a:t>
            </a:r>
            <a:r>
              <a:rPr lang="en-US" altLang="zh-CN" dirty="0">
                <a:solidFill>
                  <a:schemeClr val="tx1"/>
                </a:solidFill>
                <a:latin typeface="微软雅黑" pitchFamily="34" charset="-122"/>
                <a:ea typeface="微软雅黑" pitchFamily="34" charset="-122"/>
              </a:rPr>
              <a:t>2</a:t>
            </a:r>
            <a:r>
              <a:rPr lang="zh-CN" altLang="en-US" dirty="0">
                <a:solidFill>
                  <a:schemeClr val="tx1"/>
                </a:solidFill>
                <a:latin typeface="微软雅黑" pitchFamily="34" charset="-122"/>
                <a:ea typeface="微软雅黑" pitchFamily="34" charset="-122"/>
              </a:rPr>
              <a:t>月在</a:t>
            </a:r>
            <a:r>
              <a:rPr lang="en-US" altLang="zh-CN" dirty="0">
                <a:solidFill>
                  <a:schemeClr val="tx1"/>
                </a:solidFill>
                <a:latin typeface="微软雅黑" pitchFamily="34" charset="-122"/>
                <a:ea typeface="微软雅黑" pitchFamily="34" charset="-122"/>
              </a:rPr>
              <a:t>Science</a:t>
            </a:r>
            <a:r>
              <a:rPr lang="zh-CN" altLang="en-US" dirty="0">
                <a:solidFill>
                  <a:schemeClr val="tx1"/>
                </a:solidFill>
                <a:latin typeface="微软雅黑" pitchFamily="34" charset="-122"/>
                <a:ea typeface="微软雅黑" pitchFamily="34" charset="-122"/>
              </a:rPr>
              <a:t>发表论文，称在世界上率先</a:t>
            </a:r>
            <a:r>
              <a:rPr lang="zh-CN" altLang="en-US" dirty="0">
                <a:solidFill>
                  <a:srgbClr val="CC0000"/>
                </a:solidFill>
                <a:latin typeface="微软雅黑" pitchFamily="34" charset="-122"/>
                <a:ea typeface="微软雅黑" pitchFamily="34" charset="-122"/>
              </a:rPr>
              <a:t>用卵子成功培育出人类胚胎干细胞</a:t>
            </a:r>
            <a:r>
              <a:rPr lang="zh-CN" altLang="en-US" dirty="0">
                <a:solidFill>
                  <a:schemeClr val="tx1"/>
                </a:solidFill>
                <a:latin typeface="微软雅黑" pitchFamily="34" charset="-122"/>
                <a:ea typeface="微软雅黑" pitchFamily="34" charset="-122"/>
              </a:rPr>
              <a:t>；</a:t>
            </a:r>
            <a:r>
              <a:rPr lang="en-US" altLang="zh-CN" dirty="0">
                <a:solidFill>
                  <a:schemeClr val="tx1"/>
                </a:solidFill>
                <a:latin typeface="微软雅黑" pitchFamily="34" charset="-122"/>
                <a:ea typeface="微软雅黑" pitchFamily="34" charset="-122"/>
              </a:rPr>
              <a:t>2005</a:t>
            </a:r>
            <a:r>
              <a:rPr lang="zh-CN" altLang="en-US" dirty="0">
                <a:solidFill>
                  <a:schemeClr val="tx1"/>
                </a:solidFill>
                <a:latin typeface="微软雅黑" pitchFamily="34" charset="-122"/>
                <a:ea typeface="微软雅黑" pitchFamily="34" charset="-122"/>
              </a:rPr>
              <a:t>年</a:t>
            </a:r>
            <a:r>
              <a:rPr lang="en-US" altLang="zh-CN" dirty="0">
                <a:solidFill>
                  <a:schemeClr val="tx1"/>
                </a:solidFill>
                <a:latin typeface="微软雅黑" pitchFamily="34" charset="-122"/>
                <a:ea typeface="微软雅黑" pitchFamily="34" charset="-122"/>
              </a:rPr>
              <a:t>5</a:t>
            </a:r>
            <a:r>
              <a:rPr lang="zh-CN" altLang="en-US" dirty="0">
                <a:solidFill>
                  <a:schemeClr val="tx1"/>
                </a:solidFill>
                <a:latin typeface="微软雅黑" pitchFamily="34" charset="-122"/>
                <a:ea typeface="微软雅黑" pitchFamily="34" charset="-122"/>
              </a:rPr>
              <a:t>月再次在</a:t>
            </a:r>
            <a:r>
              <a:rPr lang="en-US" altLang="zh-CN" dirty="0">
                <a:solidFill>
                  <a:schemeClr val="tx1"/>
                </a:solidFill>
                <a:latin typeface="微软雅黑" pitchFamily="34" charset="-122"/>
                <a:ea typeface="微软雅黑" pitchFamily="34" charset="-122"/>
              </a:rPr>
              <a:t>Science</a:t>
            </a:r>
            <a:r>
              <a:rPr lang="zh-CN" altLang="en-US" dirty="0">
                <a:solidFill>
                  <a:schemeClr val="tx1"/>
                </a:solidFill>
                <a:latin typeface="微软雅黑" pitchFamily="34" charset="-122"/>
                <a:ea typeface="微软雅黑" pitchFamily="34" charset="-122"/>
              </a:rPr>
              <a:t>发表</a:t>
            </a:r>
            <a:r>
              <a:rPr lang="zh-CN" altLang="en-US" dirty="0">
                <a:solidFill>
                  <a:srgbClr val="CC0000"/>
                </a:solidFill>
                <a:latin typeface="微软雅黑" pitchFamily="34" charset="-122"/>
                <a:ea typeface="微软雅黑" pitchFamily="34" charset="-122"/>
              </a:rPr>
              <a:t>用患者体细胞克隆成胚胎干细胞</a:t>
            </a:r>
            <a:r>
              <a:rPr lang="zh-CN" altLang="en-US" dirty="0">
                <a:solidFill>
                  <a:schemeClr val="tx1"/>
                </a:solidFill>
                <a:latin typeface="微软雅黑" pitchFamily="34" charset="-122"/>
                <a:ea typeface="微软雅黑" pitchFamily="34" charset="-122"/>
              </a:rPr>
              <a:t>；</a:t>
            </a:r>
            <a:r>
              <a:rPr lang="en-US" altLang="zh-CN" dirty="0">
                <a:solidFill>
                  <a:schemeClr val="tx1"/>
                </a:solidFill>
                <a:latin typeface="微软雅黑" pitchFamily="34" charset="-122"/>
                <a:ea typeface="微软雅黑" pitchFamily="34" charset="-122"/>
              </a:rPr>
              <a:t>2005</a:t>
            </a:r>
            <a:r>
              <a:rPr lang="zh-CN" altLang="en-US" dirty="0">
                <a:solidFill>
                  <a:schemeClr val="tx1"/>
                </a:solidFill>
                <a:latin typeface="微软雅黑" pitchFamily="34" charset="-122"/>
                <a:ea typeface="微软雅黑" pitchFamily="34" charset="-122"/>
              </a:rPr>
              <a:t>年</a:t>
            </a:r>
            <a:r>
              <a:rPr lang="en-US" altLang="zh-CN" dirty="0">
                <a:solidFill>
                  <a:schemeClr val="tx1"/>
                </a:solidFill>
                <a:latin typeface="微软雅黑" pitchFamily="34" charset="-122"/>
                <a:ea typeface="微软雅黑" pitchFamily="34" charset="-122"/>
              </a:rPr>
              <a:t>6</a:t>
            </a:r>
            <a:r>
              <a:rPr lang="zh-CN" altLang="en-US" dirty="0">
                <a:solidFill>
                  <a:schemeClr val="tx1"/>
                </a:solidFill>
                <a:latin typeface="微软雅黑" pitchFamily="34" charset="-122"/>
                <a:ea typeface="微软雅黑" pitchFamily="34" charset="-122"/>
              </a:rPr>
              <a:t>月被评为韩国“最高科学家”；</a:t>
            </a:r>
            <a:r>
              <a:rPr lang="en-US" altLang="zh-CN" dirty="0">
                <a:solidFill>
                  <a:schemeClr val="tx1"/>
                </a:solidFill>
                <a:latin typeface="微软雅黑" pitchFamily="34" charset="-122"/>
                <a:ea typeface="微软雅黑" pitchFamily="34" charset="-122"/>
              </a:rPr>
              <a:t>10</a:t>
            </a:r>
            <a:r>
              <a:rPr lang="zh-CN" altLang="en-US" dirty="0">
                <a:solidFill>
                  <a:schemeClr val="tx1"/>
                </a:solidFill>
                <a:latin typeface="微软雅黑" pitchFamily="34" charset="-122"/>
                <a:ea typeface="微软雅黑" pitchFamily="34" charset="-122"/>
              </a:rPr>
              <a:t>月韩国总统卢武铉出席其国家研究中心启动仪式。</a:t>
            </a:r>
            <a:r>
              <a:rPr lang="zh-CN" altLang="en-US" sz="3200" dirty="0">
                <a:solidFill>
                  <a:srgbClr val="0033CC"/>
                </a:solidFill>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827584" y="908720"/>
            <a:ext cx="7848872" cy="5112568"/>
          </a:xfrm>
        </p:spPr>
        <p:txBody>
          <a:bodyPr>
            <a:normAutofit/>
          </a:bodyPr>
          <a:lstStyle/>
          <a:p>
            <a:pPr marL="609600" indent="-609600">
              <a:lnSpc>
                <a:spcPct val="130000"/>
              </a:lnSpc>
              <a:spcBef>
                <a:spcPct val="0"/>
              </a:spcBef>
              <a:spcAft>
                <a:spcPts val="1200"/>
              </a:spcAft>
              <a:buClr>
                <a:srgbClr val="0033CC"/>
              </a:buClr>
              <a:buSzPct val="80000"/>
              <a:buFont typeface="Wingdings" pitchFamily="2" charset="2"/>
              <a:buNone/>
            </a:pPr>
            <a:r>
              <a:rPr lang="zh-CN" altLang="en-US" sz="3200" dirty="0" smtClean="0">
                <a:solidFill>
                  <a:srgbClr val="0033CC"/>
                </a:solidFill>
                <a:latin typeface="微软雅黑" pitchFamily="34" charset="-122"/>
                <a:ea typeface="微软雅黑" pitchFamily="34" charset="-122"/>
              </a:rPr>
              <a:t>   （</a:t>
            </a:r>
            <a:r>
              <a:rPr lang="en-US" altLang="zh-CN" sz="3200" dirty="0">
                <a:solidFill>
                  <a:srgbClr val="0033CC"/>
                </a:solidFill>
                <a:latin typeface="微软雅黑" pitchFamily="34" charset="-122"/>
                <a:ea typeface="微软雅黑" pitchFamily="34" charset="-122"/>
              </a:rPr>
              <a:t>4</a:t>
            </a:r>
            <a:r>
              <a:rPr lang="zh-CN" altLang="en-US" sz="3200" dirty="0">
                <a:solidFill>
                  <a:srgbClr val="0033CC"/>
                </a:solidFill>
                <a:latin typeface="微软雅黑" pitchFamily="34" charset="-122"/>
                <a:ea typeface="微软雅黑" pitchFamily="34" charset="-122"/>
              </a:rPr>
              <a:t>）事件</a:t>
            </a:r>
            <a:r>
              <a:rPr lang="zh-CN" altLang="en-US" sz="3200" dirty="0" smtClean="0">
                <a:solidFill>
                  <a:srgbClr val="0033CC"/>
                </a:solidFill>
                <a:latin typeface="微软雅黑" pitchFamily="34" charset="-122"/>
                <a:ea typeface="微软雅黑" pitchFamily="34" charset="-122"/>
              </a:rPr>
              <a:t>：</a:t>
            </a:r>
            <a:endParaRPr lang="en-US" altLang="zh-CN" sz="3200" dirty="0" smtClean="0">
              <a:solidFill>
                <a:srgbClr val="0033CC"/>
              </a:solidFill>
              <a:latin typeface="微软雅黑" pitchFamily="34" charset="-122"/>
              <a:ea typeface="微软雅黑" pitchFamily="34" charset="-122"/>
            </a:endParaRPr>
          </a:p>
          <a:p>
            <a:pPr marL="609600" indent="-609600">
              <a:lnSpc>
                <a:spcPct val="130000"/>
              </a:lnSpc>
              <a:spcBef>
                <a:spcPct val="0"/>
              </a:spcBef>
              <a:spcAft>
                <a:spcPts val="1200"/>
              </a:spcAft>
              <a:buClr>
                <a:srgbClr val="0033CC"/>
              </a:buClr>
              <a:buSzPct val="80000"/>
              <a:buFont typeface="Wingdings" pitchFamily="2" charset="2"/>
              <a:buNone/>
            </a:pPr>
            <a:r>
              <a:rPr lang="en-US" altLang="zh-CN" dirty="0" smtClean="0">
                <a:solidFill>
                  <a:srgbClr val="0033CC"/>
                </a:solidFill>
                <a:latin typeface="微软雅黑" pitchFamily="34" charset="-122"/>
                <a:ea typeface="微软雅黑" pitchFamily="34" charset="-122"/>
              </a:rPr>
              <a:t>            </a:t>
            </a:r>
            <a:r>
              <a:rPr lang="zh-CN" altLang="en-US" sz="3200" dirty="0" smtClean="0">
                <a:solidFill>
                  <a:schemeClr val="tx1"/>
                </a:solidFill>
                <a:latin typeface="微软雅黑" pitchFamily="34" charset="-122"/>
                <a:ea typeface="微软雅黑" pitchFamily="34" charset="-122"/>
              </a:rPr>
              <a:t>合作者</a:t>
            </a:r>
            <a:r>
              <a:rPr lang="zh-CN" altLang="en-US" sz="3200" dirty="0">
                <a:solidFill>
                  <a:schemeClr val="tx1"/>
                </a:solidFill>
                <a:latin typeface="微软雅黑" pitchFamily="34" charset="-122"/>
                <a:ea typeface="微软雅黑" pitchFamily="34" charset="-122"/>
              </a:rPr>
              <a:t>韩国</a:t>
            </a:r>
            <a:r>
              <a:rPr lang="en-US" altLang="zh-CN" sz="3200" dirty="0" err="1">
                <a:solidFill>
                  <a:schemeClr val="tx1"/>
                </a:solidFill>
                <a:latin typeface="微软雅黑" pitchFamily="34" charset="-122"/>
                <a:ea typeface="微软雅黑" pitchFamily="34" charset="-122"/>
              </a:rPr>
              <a:t>Mizmedi</a:t>
            </a:r>
            <a:r>
              <a:rPr lang="zh-CN" altLang="en-US" sz="3200" dirty="0">
                <a:solidFill>
                  <a:schemeClr val="tx1"/>
                </a:solidFill>
                <a:latin typeface="微软雅黑" pitchFamily="34" charset="-122"/>
                <a:ea typeface="微软雅黑" pitchFamily="34" charset="-122"/>
              </a:rPr>
              <a:t>医院理事长、生殖学专家卢圣一揭发黄研究组培育成的</a:t>
            </a:r>
            <a:r>
              <a:rPr lang="en-US" altLang="zh-CN" sz="3200" dirty="0">
                <a:solidFill>
                  <a:schemeClr val="tx1"/>
                </a:solidFill>
                <a:latin typeface="微软雅黑" pitchFamily="34" charset="-122"/>
                <a:ea typeface="微软雅黑" pitchFamily="34" charset="-122"/>
              </a:rPr>
              <a:t>11</a:t>
            </a:r>
            <a:r>
              <a:rPr lang="zh-CN" altLang="en-US" sz="3200" dirty="0">
                <a:solidFill>
                  <a:schemeClr val="tx1"/>
                </a:solidFill>
                <a:latin typeface="微软雅黑" pitchFamily="34" charset="-122"/>
                <a:ea typeface="微软雅黑" pitchFamily="34" charset="-122"/>
              </a:rPr>
              <a:t>个胚胎干细胞系中有</a:t>
            </a:r>
            <a:r>
              <a:rPr lang="en-US" altLang="zh-CN" sz="3200" dirty="0">
                <a:solidFill>
                  <a:schemeClr val="tx1"/>
                </a:solidFill>
                <a:latin typeface="微软雅黑" pitchFamily="34" charset="-122"/>
                <a:ea typeface="微软雅黑" pitchFamily="34" charset="-122"/>
              </a:rPr>
              <a:t>9</a:t>
            </a:r>
            <a:r>
              <a:rPr lang="zh-CN" altLang="en-US" sz="3200" dirty="0">
                <a:solidFill>
                  <a:schemeClr val="tx1"/>
                </a:solidFill>
                <a:latin typeface="微软雅黑" pitchFamily="34" charset="-122"/>
                <a:ea typeface="微软雅黑" pitchFamily="34" charset="-122"/>
              </a:rPr>
              <a:t>个是伪造的，即干细胞与提供体细胞的患者基因不吻合。经首尔大学调查委员会调查，造假属实。</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457200" y="1752600"/>
            <a:ext cx="8077200" cy="3581400"/>
          </a:xfrm>
        </p:spPr>
        <p:txBody>
          <a:bodyPr/>
          <a:lstStyle/>
          <a:p>
            <a:pPr marL="609600" indent="-609600">
              <a:lnSpc>
                <a:spcPct val="130000"/>
              </a:lnSpc>
              <a:spcBef>
                <a:spcPct val="40000"/>
              </a:spcBef>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5</a:t>
            </a:r>
            <a:r>
              <a:rPr lang="zh-CN" altLang="en-US" sz="3200" dirty="0">
                <a:solidFill>
                  <a:srgbClr val="0033CC"/>
                </a:solidFill>
                <a:latin typeface="微软雅黑" pitchFamily="34" charset="-122"/>
                <a:ea typeface="微软雅黑" pitchFamily="34" charset="-122"/>
              </a:rPr>
              <a:t>）影响：</a:t>
            </a:r>
            <a:r>
              <a:rPr lang="zh-CN" altLang="en-US" sz="3200" dirty="0">
                <a:solidFill>
                  <a:schemeClr val="tx1"/>
                </a:solidFill>
                <a:latin typeface="微软雅黑" pitchFamily="34" charset="-122"/>
                <a:ea typeface="微软雅黑" pitchFamily="34" charset="-122"/>
              </a:rPr>
              <a:t>国内认为是国家蒙受了耻辱；国际上对韩国的科研成果表示怀疑。</a:t>
            </a:r>
          </a:p>
          <a:p>
            <a:pPr marL="609600" indent="-609600">
              <a:lnSpc>
                <a:spcPct val="130000"/>
              </a:lnSpc>
              <a:spcBef>
                <a:spcPct val="40000"/>
              </a:spcBef>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6</a:t>
            </a:r>
            <a:r>
              <a:rPr lang="zh-CN" altLang="en-US" sz="3200" dirty="0">
                <a:solidFill>
                  <a:srgbClr val="0033CC"/>
                </a:solidFill>
                <a:latin typeface="微软雅黑" pitchFamily="34" charset="-122"/>
                <a:ea typeface="微软雅黑" pitchFamily="34" charset="-122"/>
              </a:rPr>
              <a:t>）处理：</a:t>
            </a:r>
            <a:r>
              <a:rPr lang="zh-CN" altLang="en-US" sz="3200" dirty="0">
                <a:solidFill>
                  <a:schemeClr val="tx1"/>
                </a:solidFill>
                <a:latin typeface="微软雅黑" pitchFamily="34" charset="-122"/>
                <a:ea typeface="微软雅黑" pitchFamily="34" charset="-122"/>
              </a:rPr>
              <a:t>取消一切荣誉称号，审查并追回科研经费，</a:t>
            </a:r>
            <a:r>
              <a:rPr lang="en-US" altLang="zh-CN" sz="3200" dirty="0">
                <a:solidFill>
                  <a:schemeClr val="tx1"/>
                </a:solidFill>
                <a:latin typeface="微软雅黑" pitchFamily="34" charset="-122"/>
                <a:ea typeface="微软雅黑" pitchFamily="34" charset="-122"/>
              </a:rPr>
              <a:t>2009</a:t>
            </a:r>
            <a:r>
              <a:rPr lang="zh-CN" altLang="en-US" sz="3200" dirty="0">
                <a:solidFill>
                  <a:schemeClr val="tx1"/>
                </a:solidFill>
                <a:latin typeface="微软雅黑" pitchFamily="34" charset="-122"/>
                <a:ea typeface="微软雅黑" pitchFamily="34" charset="-122"/>
              </a:rPr>
              <a:t>年宣布判两年徒刑。</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539552" y="692696"/>
            <a:ext cx="8208912" cy="5486400"/>
          </a:xfrm>
        </p:spPr>
        <p:txBody>
          <a:bodyPr/>
          <a:lstStyle/>
          <a:p>
            <a:pPr marL="609600" indent="-609600">
              <a:lnSpc>
                <a:spcPct val="120000"/>
              </a:lnSpc>
              <a:spcBef>
                <a:spcPct val="0"/>
              </a:spcBef>
              <a:spcAft>
                <a:spcPts val="1200"/>
              </a:spcAft>
              <a:buSzPct val="80000"/>
              <a:buFont typeface="Wingdings" pitchFamily="2" charset="2"/>
              <a:buNone/>
            </a:pPr>
            <a:r>
              <a:rPr lang="en-US" altLang="zh-CN" b="1" dirty="0">
                <a:ea typeface="华文中宋" pitchFamily="2" charset="-122"/>
              </a:rPr>
              <a:t>  </a:t>
            </a:r>
            <a:r>
              <a:rPr lang="en-US" altLang="zh-CN" sz="3200" dirty="0">
                <a:latin typeface="微软雅黑" pitchFamily="34" charset="-122"/>
                <a:ea typeface="微软雅黑" pitchFamily="34" charset="-122"/>
              </a:rPr>
              <a:t>4</a:t>
            </a:r>
            <a:r>
              <a:rPr lang="zh-CN" altLang="en-US" sz="3200" dirty="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篡改</a:t>
            </a:r>
            <a:r>
              <a:rPr lang="zh-CN" altLang="en-US" sz="3200" dirty="0" smtClean="0">
                <a:latin typeface="黑体" pitchFamily="2" charset="-122"/>
                <a:ea typeface="黑体" pitchFamily="2" charset="-122"/>
              </a:rPr>
              <a:t>（</a:t>
            </a:r>
            <a:r>
              <a:rPr lang="en-US" altLang="zh-CN" sz="3200" smtClean="0">
                <a:latin typeface="Times New Roman" pitchFamily="18" charset="0"/>
                <a:ea typeface="黑体" pitchFamily="2" charset="-122"/>
                <a:cs typeface="Times New Roman" pitchFamily="18" charset="0"/>
              </a:rPr>
              <a:t>falsification</a:t>
            </a:r>
            <a:r>
              <a:rPr lang="zh-CN" altLang="en-US" sz="3200" dirty="0" smtClean="0">
                <a:latin typeface="黑体" pitchFamily="2" charset="-122"/>
                <a:ea typeface="黑体" pitchFamily="2" charset="-122"/>
              </a:rPr>
              <a:t>）</a:t>
            </a:r>
            <a:endParaRPr lang="zh-CN" altLang="en-US" sz="3200" dirty="0">
              <a:latin typeface="黑体" pitchFamily="2" charset="-122"/>
              <a:ea typeface="黑体" pitchFamily="2" charset="-122"/>
            </a:endParaRPr>
          </a:p>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1</a:t>
            </a:r>
            <a:r>
              <a:rPr lang="zh-CN" altLang="en-US" sz="3200" dirty="0">
                <a:solidFill>
                  <a:srgbClr val="0033CC"/>
                </a:solidFill>
                <a:latin typeface="微软雅黑" pitchFamily="34" charset="-122"/>
                <a:ea typeface="微软雅黑" pitchFamily="34" charset="-122"/>
              </a:rPr>
              <a:t>）界定：</a:t>
            </a:r>
            <a:r>
              <a:rPr lang="zh-CN" altLang="en-US" sz="3200" dirty="0">
                <a:solidFill>
                  <a:schemeClr val="tx1"/>
                </a:solidFill>
                <a:latin typeface="微软雅黑" pitchFamily="34" charset="-122"/>
                <a:ea typeface="微软雅黑" pitchFamily="34" charset="-122"/>
              </a:rPr>
              <a:t>对试验数据或结果做主观的修改或取舍，往往和伪造同时发生。</a:t>
            </a:r>
          </a:p>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2</a:t>
            </a:r>
            <a:r>
              <a:rPr lang="zh-CN" altLang="en-US" sz="3200" dirty="0">
                <a:solidFill>
                  <a:srgbClr val="0033CC"/>
                </a:solidFill>
                <a:latin typeface="微软雅黑" pitchFamily="34" charset="-122"/>
                <a:ea typeface="微软雅黑" pitchFamily="34" charset="-122"/>
              </a:rPr>
              <a:t>）案例：</a:t>
            </a:r>
            <a:r>
              <a:rPr lang="zh-CN" altLang="en-US" sz="3200" dirty="0">
                <a:solidFill>
                  <a:schemeClr val="tx1"/>
                </a:solidFill>
                <a:latin typeface="微软雅黑" pitchFamily="34" charset="-122"/>
                <a:ea typeface="微软雅黑" pitchFamily="34" charset="-122"/>
              </a:rPr>
              <a:t>长达</a:t>
            </a:r>
            <a:r>
              <a:rPr lang="en-US" altLang="zh-CN" sz="3200" dirty="0">
                <a:solidFill>
                  <a:schemeClr val="tx1"/>
                </a:solidFill>
                <a:latin typeface="微软雅黑" pitchFamily="34" charset="-122"/>
                <a:ea typeface="微软雅黑" pitchFamily="34" charset="-122"/>
              </a:rPr>
              <a:t>10</a:t>
            </a:r>
            <a:r>
              <a:rPr lang="zh-CN" altLang="en-US" sz="3200" dirty="0">
                <a:solidFill>
                  <a:schemeClr val="tx1"/>
                </a:solidFill>
                <a:latin typeface="微软雅黑" pitchFamily="34" charset="-122"/>
                <a:ea typeface="微软雅黑" pitchFamily="34" charset="-122"/>
              </a:rPr>
              <a:t>年调查，最终促成美国“研究诚信办公室”（</a:t>
            </a:r>
            <a:r>
              <a:rPr lang="en-US" altLang="zh-CN" sz="3200" dirty="0">
                <a:solidFill>
                  <a:schemeClr val="tx1"/>
                </a:solidFill>
                <a:latin typeface="微软雅黑" pitchFamily="34" charset="-122"/>
                <a:ea typeface="微软雅黑" pitchFamily="34" charset="-122"/>
              </a:rPr>
              <a:t>ORI</a:t>
            </a:r>
            <a:r>
              <a:rPr lang="zh-CN" altLang="en-US" sz="3200" dirty="0">
                <a:solidFill>
                  <a:schemeClr val="tx1"/>
                </a:solidFill>
                <a:latin typeface="微软雅黑" pitchFamily="34" charset="-122"/>
                <a:ea typeface="微软雅黑" pitchFamily="34" charset="-122"/>
              </a:rPr>
              <a:t>）成立的“巴尔的摩”事件。</a:t>
            </a:r>
          </a:p>
          <a:p>
            <a:pPr marL="609600" indent="-609600">
              <a:lnSpc>
                <a:spcPct val="120000"/>
              </a:lnSpc>
              <a:spcBef>
                <a:spcPts val="0"/>
              </a:spcBef>
              <a:spcAft>
                <a:spcPts val="1200"/>
              </a:spcAft>
              <a:buClr>
                <a:srgbClr val="0033CC"/>
              </a:buClr>
              <a:buSzPct val="80000"/>
              <a:buFont typeface="Wingdings" pitchFamily="2" charset="2"/>
              <a:buNone/>
            </a:pPr>
            <a:r>
              <a:rPr lang="zh-CN" altLang="en-US" sz="3200" dirty="0">
                <a:solidFill>
                  <a:schemeClr val="tx1"/>
                </a:solidFill>
                <a:latin typeface="微软雅黑" pitchFamily="34" charset="-122"/>
                <a:ea typeface="微软雅黑" pitchFamily="34" charset="-122"/>
              </a:rPr>
              <a:t>     </a:t>
            </a:r>
            <a:r>
              <a:rPr lang="zh-CN" altLang="en-US" sz="2800" dirty="0">
                <a:solidFill>
                  <a:schemeClr val="tx1"/>
                </a:solidFill>
                <a:latin typeface="微软雅黑" pitchFamily="34" charset="-122"/>
                <a:ea typeface="微软雅黑" pitchFamily="34" charset="-122"/>
              </a:rPr>
              <a:t>（方舟</a:t>
            </a:r>
            <a:r>
              <a:rPr lang="zh-CN" altLang="en-US" sz="2800" dirty="0" smtClean="0">
                <a:solidFill>
                  <a:schemeClr val="tx1"/>
                </a:solidFill>
                <a:latin typeface="微软雅黑" pitchFamily="34" charset="-122"/>
                <a:ea typeface="微软雅黑" pitchFamily="34" charset="-122"/>
              </a:rPr>
              <a:t>子</a:t>
            </a:r>
            <a:r>
              <a:rPr lang="en-US" altLang="zh-CN" sz="2800" dirty="0" smtClean="0">
                <a:solidFill>
                  <a:schemeClr val="tx1"/>
                </a:solidFill>
                <a:latin typeface="微软雅黑" pitchFamily="34" charset="-122"/>
                <a:ea typeface="微软雅黑" pitchFamily="34" charset="-122"/>
              </a:rPr>
              <a:t>:《</a:t>
            </a:r>
            <a:r>
              <a:rPr lang="zh-CN" altLang="en-US" sz="2800" dirty="0" smtClean="0">
                <a:solidFill>
                  <a:schemeClr val="tx1"/>
                </a:solidFill>
                <a:latin typeface="微软雅黑" pitchFamily="34" charset="-122"/>
                <a:ea typeface="微软雅黑" pitchFamily="34" charset="-122"/>
              </a:rPr>
              <a:t>巴尔的摩事件</a:t>
            </a:r>
            <a:r>
              <a:rPr lang="en-US" altLang="zh-CN" sz="2800" dirty="0" smtClean="0">
                <a:solidFill>
                  <a:schemeClr val="tx1"/>
                </a:solidFill>
                <a:latin typeface="微软雅黑" pitchFamily="34" charset="-122"/>
                <a:ea typeface="微软雅黑" pitchFamily="34" charset="-122"/>
              </a:rPr>
              <a:t>》</a:t>
            </a:r>
            <a:r>
              <a:rPr lang="zh-CN" altLang="en-US" sz="2800" dirty="0" smtClean="0">
                <a:solidFill>
                  <a:schemeClr val="tx1"/>
                </a:solidFill>
                <a:latin typeface="微软雅黑" pitchFamily="34" charset="-122"/>
                <a:ea typeface="微软雅黑" pitchFamily="34" charset="-122"/>
              </a:rPr>
              <a:t>，载</a:t>
            </a:r>
            <a:r>
              <a:rPr lang="en-US" altLang="zh-CN" sz="2800" dirty="0" smtClean="0">
                <a:solidFill>
                  <a:schemeClr val="tx1"/>
                </a:solidFill>
                <a:latin typeface="微软雅黑" pitchFamily="34" charset="-122"/>
                <a:ea typeface="微软雅黑" pitchFamily="34" charset="-122"/>
              </a:rPr>
              <a:t>《</a:t>
            </a:r>
            <a:r>
              <a:rPr lang="zh-CN" altLang="en-US" sz="2800" dirty="0" smtClean="0">
                <a:solidFill>
                  <a:schemeClr val="tx1"/>
                </a:solidFill>
                <a:latin typeface="微软雅黑" pitchFamily="34" charset="-122"/>
                <a:ea typeface="微软雅黑" pitchFamily="34" charset="-122"/>
              </a:rPr>
              <a:t>经济观察报</a:t>
            </a:r>
            <a:r>
              <a:rPr lang="en-US" altLang="zh-CN" sz="2800" dirty="0" smtClean="0">
                <a:solidFill>
                  <a:schemeClr val="tx1"/>
                </a:solidFill>
                <a:latin typeface="微软雅黑" pitchFamily="34" charset="-122"/>
                <a:ea typeface="微软雅黑" pitchFamily="34" charset="-122"/>
              </a:rPr>
              <a:t>》</a:t>
            </a:r>
            <a:r>
              <a:rPr lang="zh-CN" altLang="en-US" sz="2800" dirty="0" smtClean="0">
                <a:solidFill>
                  <a:schemeClr val="tx1"/>
                </a:solidFill>
                <a:latin typeface="微软雅黑" pitchFamily="34" charset="-122"/>
                <a:ea typeface="微软雅黑" pitchFamily="34" charset="-122"/>
              </a:rPr>
              <a:t>，</a:t>
            </a:r>
            <a:r>
              <a:rPr lang="en-US" altLang="zh-CN" sz="2800" dirty="0" smtClean="0">
                <a:solidFill>
                  <a:schemeClr val="tx1"/>
                </a:solidFill>
                <a:latin typeface="微软雅黑" pitchFamily="34" charset="-122"/>
                <a:ea typeface="微软雅黑" pitchFamily="34" charset="-122"/>
              </a:rPr>
              <a:t>2009.02.06</a:t>
            </a:r>
            <a:r>
              <a:rPr lang="zh-CN" altLang="en-US" sz="2800" dirty="0" smtClean="0">
                <a:solidFill>
                  <a:schemeClr val="tx1"/>
                </a:solidFill>
                <a:latin typeface="微软雅黑" pitchFamily="34" charset="-122"/>
                <a:ea typeface="微软雅黑" pitchFamily="34" charset="-122"/>
              </a:rPr>
              <a:t>）</a:t>
            </a:r>
            <a:endParaRPr lang="zh-CN" altLang="en-US" sz="2800" dirty="0">
              <a:solidFill>
                <a:schemeClr val="tx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body" idx="1"/>
          </p:nvPr>
        </p:nvSpPr>
        <p:spPr>
          <a:xfrm>
            <a:off x="539552" y="908720"/>
            <a:ext cx="8229600" cy="4343400"/>
          </a:xfrm>
        </p:spPr>
        <p:txBody>
          <a:bodyPr/>
          <a:lstStyle/>
          <a:p>
            <a:pPr marL="609600" indent="-609600">
              <a:lnSpc>
                <a:spcPct val="135000"/>
              </a:lnSpc>
              <a:spcBef>
                <a:spcPct val="30000"/>
              </a:spcBef>
              <a:buClr>
                <a:srgbClr val="0033CC"/>
              </a:buClr>
              <a:buSzPct val="80000"/>
              <a:buFont typeface="Wingdings" pitchFamily="2" charset="2"/>
              <a:buNone/>
            </a:pPr>
            <a:r>
              <a:rPr lang="zh-CN" altLang="en-US" sz="3200" dirty="0">
                <a:solidFill>
                  <a:srgbClr val="0033CC"/>
                </a:solidFill>
                <a:latin typeface="微软雅黑" pitchFamily="34" charset="-122"/>
                <a:ea typeface="微软雅黑" pitchFamily="34" charset="-122"/>
              </a:rPr>
              <a:t>（</a:t>
            </a:r>
            <a:r>
              <a:rPr lang="en-US" altLang="zh-CN" sz="3200" dirty="0">
                <a:solidFill>
                  <a:srgbClr val="0033CC"/>
                </a:solidFill>
                <a:latin typeface="微软雅黑" pitchFamily="34" charset="-122"/>
                <a:ea typeface="微软雅黑" pitchFamily="34" charset="-122"/>
              </a:rPr>
              <a:t>3</a:t>
            </a:r>
            <a:r>
              <a:rPr lang="zh-CN" altLang="en-US" sz="3200" dirty="0">
                <a:solidFill>
                  <a:srgbClr val="0033CC"/>
                </a:solidFill>
                <a:latin typeface="微软雅黑" pitchFamily="34" charset="-122"/>
                <a:ea typeface="微软雅黑" pitchFamily="34" charset="-122"/>
              </a:rPr>
              <a:t>）相关人物：</a:t>
            </a:r>
          </a:p>
          <a:p>
            <a:pPr marL="609600" indent="-609600">
              <a:lnSpc>
                <a:spcPct val="135000"/>
              </a:lnSpc>
              <a:spcBef>
                <a:spcPct val="40000"/>
              </a:spcBef>
              <a:buClr>
                <a:srgbClr val="0033CC"/>
              </a:buClr>
              <a:buSzPct val="85000"/>
              <a:buFont typeface="Wingdings" pitchFamily="2" charset="2"/>
              <a:buChar char="l"/>
            </a:pPr>
            <a:r>
              <a:rPr lang="en-US" altLang="zh-CN" sz="3200" dirty="0">
                <a:solidFill>
                  <a:schemeClr val="tx1"/>
                </a:solidFill>
                <a:latin typeface="微软雅黑" pitchFamily="34" charset="-122"/>
                <a:ea typeface="微软雅黑" pitchFamily="34" charset="-122"/>
              </a:rPr>
              <a:t>D·</a:t>
            </a:r>
            <a:r>
              <a:rPr lang="zh-CN" altLang="en-US" sz="3200" dirty="0">
                <a:solidFill>
                  <a:schemeClr val="tx1"/>
                </a:solidFill>
                <a:latin typeface="微软雅黑" pitchFamily="34" charset="-122"/>
                <a:ea typeface="微软雅黑" pitchFamily="34" charset="-122"/>
              </a:rPr>
              <a:t>巴尔的摩，当时是麻省理工学院“怀特海德研究所”所长，后任洛克菲勒大学校长。曾于</a:t>
            </a:r>
            <a:r>
              <a:rPr lang="en-US" altLang="zh-CN" sz="3200" dirty="0">
                <a:solidFill>
                  <a:schemeClr val="tx1"/>
                </a:solidFill>
                <a:latin typeface="微软雅黑" pitchFamily="34" charset="-122"/>
                <a:ea typeface="微软雅黑" pitchFamily="34" charset="-122"/>
              </a:rPr>
              <a:t>1975</a:t>
            </a:r>
            <a:r>
              <a:rPr lang="zh-CN" altLang="en-US" sz="3200" dirty="0">
                <a:solidFill>
                  <a:schemeClr val="tx1"/>
                </a:solidFill>
                <a:latin typeface="微软雅黑" pitchFamily="34" charset="-122"/>
                <a:ea typeface="微软雅黑" pitchFamily="34" charset="-122"/>
              </a:rPr>
              <a:t>年因发现反转录现象而获诺贝尔生理学与医学奖。</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a:xfrm>
            <a:off x="467544" y="1556792"/>
            <a:ext cx="8229600" cy="4495800"/>
          </a:xfrm>
        </p:spPr>
        <p:txBody>
          <a:bodyPr/>
          <a:lstStyle/>
          <a:p>
            <a:pPr marL="609600" indent="-609600">
              <a:lnSpc>
                <a:spcPct val="110000"/>
              </a:lnSpc>
              <a:spcBef>
                <a:spcPct val="40000"/>
              </a:spcBef>
              <a:buClr>
                <a:srgbClr val="0033CC"/>
              </a:buClr>
              <a:buSzPct val="90000"/>
              <a:buFont typeface="Wingdings" pitchFamily="2" charset="2"/>
              <a:buChar char="l"/>
            </a:pPr>
            <a:r>
              <a:rPr lang="en-US" altLang="zh-CN" sz="3200" dirty="0">
                <a:solidFill>
                  <a:schemeClr val="tx1"/>
                </a:solidFill>
                <a:latin typeface="微软雅黑" pitchFamily="34" charset="-122"/>
                <a:ea typeface="微软雅黑" pitchFamily="34" charset="-122"/>
              </a:rPr>
              <a:t>T·</a:t>
            </a:r>
            <a:r>
              <a:rPr lang="zh-CN" altLang="en-US" sz="3200" dirty="0">
                <a:solidFill>
                  <a:schemeClr val="tx1"/>
                </a:solidFill>
                <a:latin typeface="微软雅黑" pitchFamily="34" charset="-122"/>
                <a:ea typeface="微软雅黑" pitchFamily="34" charset="-122"/>
              </a:rPr>
              <a:t>伊玛尼茜</a:t>
            </a:r>
            <a:r>
              <a:rPr lang="en-US" altLang="zh-CN" sz="3200" dirty="0">
                <a:solidFill>
                  <a:schemeClr val="tx1"/>
                </a:solidFill>
                <a:latin typeface="微软雅黑" pitchFamily="34" charset="-122"/>
                <a:ea typeface="微软雅黑" pitchFamily="34" charset="-122"/>
              </a:rPr>
              <a:t>·</a:t>
            </a:r>
            <a:r>
              <a:rPr lang="zh-CN" altLang="en-US" sz="3200" dirty="0">
                <a:solidFill>
                  <a:schemeClr val="tx1"/>
                </a:solidFill>
                <a:latin typeface="微软雅黑" pitchFamily="34" charset="-122"/>
                <a:ea typeface="微软雅黑" pitchFamily="34" charset="-122"/>
              </a:rPr>
              <a:t>卡莉，巴西籍日本人，日本京都大学硕士，芬兰赫尔辛基大学博士，麻省理工学院癌症中心助理教授， </a:t>
            </a:r>
            <a:r>
              <a:rPr lang="en-US" altLang="zh-CN" sz="3200" dirty="0">
                <a:solidFill>
                  <a:schemeClr val="tx1"/>
                </a:solidFill>
                <a:latin typeface="微软雅黑" pitchFamily="34" charset="-122"/>
                <a:ea typeface="微软雅黑" pitchFamily="34" charset="-122"/>
              </a:rPr>
              <a:t>D·</a:t>
            </a:r>
            <a:r>
              <a:rPr lang="zh-CN" altLang="en-US" sz="3200" dirty="0">
                <a:solidFill>
                  <a:schemeClr val="tx1"/>
                </a:solidFill>
                <a:latin typeface="微软雅黑" pitchFamily="34" charset="-122"/>
                <a:ea typeface="微软雅黑" pitchFamily="34" charset="-122"/>
              </a:rPr>
              <a:t>巴尔的摩的合作者。</a:t>
            </a:r>
          </a:p>
          <a:p>
            <a:pPr marL="609600" indent="-609600">
              <a:lnSpc>
                <a:spcPct val="110000"/>
              </a:lnSpc>
              <a:spcBef>
                <a:spcPct val="40000"/>
              </a:spcBef>
              <a:buClr>
                <a:srgbClr val="0033CC"/>
              </a:buClr>
              <a:buSzPct val="90000"/>
              <a:buFont typeface="Wingdings" pitchFamily="2" charset="2"/>
              <a:buChar char="l"/>
            </a:pPr>
            <a:r>
              <a:rPr lang="en-US" altLang="zh-CN" sz="3200" dirty="0">
                <a:solidFill>
                  <a:schemeClr val="tx1"/>
                </a:solidFill>
                <a:latin typeface="微软雅黑" pitchFamily="34" charset="-122"/>
                <a:ea typeface="微软雅黑" pitchFamily="34" charset="-122"/>
              </a:rPr>
              <a:t>M·</a:t>
            </a:r>
            <a:r>
              <a:rPr lang="zh-CN" altLang="en-US" sz="3200" dirty="0">
                <a:solidFill>
                  <a:schemeClr val="tx1"/>
                </a:solidFill>
                <a:latin typeface="微软雅黑" pitchFamily="34" charset="-122"/>
                <a:ea typeface="微软雅黑" pitchFamily="34" charset="-122"/>
              </a:rPr>
              <a:t>欧图尔，麻省理工学院癌症中心博士后，事件的揭发者。</a:t>
            </a:r>
          </a:p>
        </p:txBody>
      </p:sp>
      <p:sp>
        <p:nvSpPr>
          <p:cNvPr id="3" name="Text Box 3"/>
          <p:cNvSpPr txBox="1">
            <a:spLocks noChangeArrowheads="1"/>
          </p:cNvSpPr>
          <p:nvPr/>
        </p:nvSpPr>
        <p:spPr bwMode="auto">
          <a:xfrm>
            <a:off x="7112000" y="0"/>
            <a:ext cx="2032000" cy="519113"/>
          </a:xfrm>
          <a:prstGeom prst="rect">
            <a:avLst/>
          </a:prstGeom>
          <a:solidFill>
            <a:srgbClr val="FFFF99"/>
          </a:solidFill>
          <a:ln w="9525">
            <a:noFill/>
            <a:miter lim="800000"/>
            <a:headEnd/>
            <a:tailEnd/>
          </a:ln>
          <a:effectLst/>
        </p:spPr>
        <p:txBody>
          <a:bodyPr>
            <a:spAutoFit/>
          </a:bodyPr>
          <a:lstStyle/>
          <a:p>
            <a:pPr algn="ctr"/>
            <a:r>
              <a:rPr lang="zh-CN" altLang="en-US" sz="2800" dirty="0" smtClean="0">
                <a:solidFill>
                  <a:srgbClr val="0033CC"/>
                </a:solidFill>
                <a:ea typeface="隶书" pitchFamily="49" charset="-122"/>
              </a:rPr>
              <a:t>相关人物</a:t>
            </a:r>
            <a:endParaRPr lang="zh-CN" altLang="en-US" sz="2800" dirty="0">
              <a:solidFill>
                <a:srgbClr val="0033CC"/>
              </a:solidFill>
              <a:ea typeface="隶书" pitchFamily="49"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body" idx="1"/>
          </p:nvPr>
        </p:nvSpPr>
        <p:spPr>
          <a:xfrm>
            <a:off x="467544" y="620688"/>
            <a:ext cx="8424936" cy="5544616"/>
          </a:xfrm>
        </p:spPr>
        <p:txBody>
          <a:bodyPr>
            <a:noAutofit/>
          </a:bodyPr>
          <a:lstStyle/>
          <a:p>
            <a:pPr marL="609600" indent="-609600">
              <a:lnSpc>
                <a:spcPct val="120000"/>
              </a:lnSpc>
              <a:spcBef>
                <a:spcPct val="30000"/>
              </a:spcBef>
              <a:buClr>
                <a:srgbClr val="0033CC"/>
              </a:buClr>
              <a:buSzPct val="80000"/>
              <a:buFont typeface="Wingdings" pitchFamily="2" charset="2"/>
              <a:buNone/>
            </a:pPr>
            <a:r>
              <a:rPr lang="zh-CN" altLang="en-US" b="1" dirty="0">
                <a:solidFill>
                  <a:srgbClr val="0033CC"/>
                </a:solidFill>
                <a:latin typeface="微软雅黑" pitchFamily="34" charset="-122"/>
                <a:ea typeface="微软雅黑" pitchFamily="34" charset="-122"/>
              </a:rPr>
              <a:t>（</a:t>
            </a:r>
            <a:r>
              <a:rPr lang="en-US" altLang="zh-CN" dirty="0">
                <a:solidFill>
                  <a:srgbClr val="0033CC"/>
                </a:solidFill>
                <a:latin typeface="微软雅黑" pitchFamily="34" charset="-122"/>
                <a:ea typeface="微软雅黑" pitchFamily="34" charset="-122"/>
              </a:rPr>
              <a:t>4</a:t>
            </a:r>
            <a:r>
              <a:rPr lang="zh-CN" altLang="en-US" dirty="0">
                <a:solidFill>
                  <a:srgbClr val="0033CC"/>
                </a:solidFill>
                <a:latin typeface="微软雅黑" pitchFamily="34" charset="-122"/>
                <a:ea typeface="微软雅黑" pitchFamily="34" charset="-122"/>
              </a:rPr>
              <a:t>）简单过程：</a:t>
            </a:r>
          </a:p>
          <a:p>
            <a:pPr marL="609600" indent="-609600">
              <a:lnSpc>
                <a:spcPct val="120000"/>
              </a:lnSpc>
              <a:spcBef>
                <a:spcPct val="25000"/>
              </a:spcBef>
              <a:buClr>
                <a:srgbClr val="0033CC"/>
              </a:buClr>
              <a:buSzPct val="90000"/>
              <a:buFont typeface="Wingdings" pitchFamily="2" charset="2"/>
              <a:buChar char="l"/>
            </a:pPr>
            <a:r>
              <a:rPr lang="en-US" altLang="zh-CN" dirty="0">
                <a:solidFill>
                  <a:schemeClr val="tx1"/>
                </a:solidFill>
                <a:latin typeface="微软雅黑" pitchFamily="34" charset="-122"/>
                <a:ea typeface="微软雅黑" pitchFamily="34" charset="-122"/>
              </a:rPr>
              <a:t>1986</a:t>
            </a:r>
            <a:r>
              <a:rPr lang="zh-CN" altLang="en-US" dirty="0">
                <a:solidFill>
                  <a:schemeClr val="tx1"/>
                </a:solidFill>
                <a:latin typeface="微软雅黑" pitchFamily="34" charset="-122"/>
                <a:ea typeface="微软雅黑" pitchFamily="34" charset="-122"/>
              </a:rPr>
              <a:t>年</a:t>
            </a:r>
            <a:r>
              <a:rPr lang="en-US" altLang="zh-CN" dirty="0">
                <a:solidFill>
                  <a:schemeClr val="tx1"/>
                </a:solidFill>
                <a:latin typeface="微软雅黑" pitchFamily="34" charset="-122"/>
                <a:ea typeface="微软雅黑" pitchFamily="34" charset="-122"/>
              </a:rPr>
              <a:t>4</a:t>
            </a:r>
            <a:r>
              <a:rPr lang="zh-CN" altLang="en-US" dirty="0">
                <a:solidFill>
                  <a:schemeClr val="tx1"/>
                </a:solidFill>
                <a:latin typeface="微软雅黑" pitchFamily="34" charset="-122"/>
                <a:ea typeface="微软雅黑" pitchFamily="34" charset="-122"/>
              </a:rPr>
              <a:t>月巴尔的摩和卡莉两个实验室联合在</a:t>
            </a:r>
            <a:r>
              <a:rPr lang="en-US" altLang="zh-CN" dirty="0">
                <a:solidFill>
                  <a:schemeClr val="tx1"/>
                </a:solidFill>
                <a:latin typeface="微软雅黑" pitchFamily="34" charset="-122"/>
                <a:ea typeface="微软雅黑" pitchFamily="34" charset="-122"/>
              </a:rPr>
              <a:t>Cell</a:t>
            </a:r>
            <a:r>
              <a:rPr lang="zh-CN" altLang="en-US" dirty="0">
                <a:solidFill>
                  <a:schemeClr val="tx1"/>
                </a:solidFill>
                <a:latin typeface="微软雅黑" pitchFamily="34" charset="-122"/>
                <a:ea typeface="微软雅黑" pitchFamily="34" charset="-122"/>
              </a:rPr>
              <a:t>发表关于转基因小鼠内源免疫球蛋白基因表达模式改变的论文；</a:t>
            </a:r>
          </a:p>
          <a:p>
            <a:pPr marL="609600" indent="-609600">
              <a:lnSpc>
                <a:spcPct val="120000"/>
              </a:lnSpc>
              <a:spcBef>
                <a:spcPct val="25000"/>
              </a:spcBef>
              <a:buClr>
                <a:srgbClr val="0033CC"/>
              </a:buClr>
              <a:buSzPct val="90000"/>
              <a:buFont typeface="Wingdings" pitchFamily="2" charset="2"/>
              <a:buChar char="l"/>
            </a:pPr>
            <a:r>
              <a:rPr lang="zh-CN" altLang="en-US" dirty="0">
                <a:solidFill>
                  <a:schemeClr val="tx1"/>
                </a:solidFill>
                <a:latin typeface="微软雅黑" pitchFamily="34" charset="-122"/>
                <a:ea typeface="微软雅黑" pitchFamily="34" charset="-122"/>
              </a:rPr>
              <a:t>欧图尔在博士后期间未能重复出支持</a:t>
            </a:r>
            <a:r>
              <a:rPr lang="en-US" altLang="zh-CN" dirty="0">
                <a:solidFill>
                  <a:schemeClr val="tx1"/>
                </a:solidFill>
                <a:latin typeface="微软雅黑" pitchFamily="34" charset="-122"/>
                <a:ea typeface="微软雅黑" pitchFamily="34" charset="-122"/>
              </a:rPr>
              <a:t>Cell</a:t>
            </a:r>
            <a:r>
              <a:rPr lang="zh-CN" altLang="en-US" dirty="0">
                <a:solidFill>
                  <a:schemeClr val="tx1"/>
                </a:solidFill>
                <a:latin typeface="微软雅黑" pitchFamily="34" charset="-122"/>
                <a:ea typeface="微软雅黑" pitchFamily="34" charset="-122"/>
              </a:rPr>
              <a:t>论文的实验结果，卡莉骂她无能；</a:t>
            </a:r>
          </a:p>
          <a:p>
            <a:pPr marL="609600" indent="-609600">
              <a:lnSpc>
                <a:spcPct val="120000"/>
              </a:lnSpc>
              <a:spcBef>
                <a:spcPct val="25000"/>
              </a:spcBef>
              <a:buClr>
                <a:srgbClr val="0033CC"/>
              </a:buClr>
              <a:buSzPct val="90000"/>
              <a:buFont typeface="Wingdings" pitchFamily="2" charset="2"/>
              <a:buChar char="l"/>
            </a:pPr>
            <a:r>
              <a:rPr lang="zh-CN" altLang="en-US" dirty="0">
                <a:solidFill>
                  <a:schemeClr val="tx1"/>
                </a:solidFill>
                <a:latin typeface="微软雅黑" pitchFamily="34" charset="-122"/>
                <a:ea typeface="微软雅黑" pitchFamily="34" charset="-122"/>
              </a:rPr>
              <a:t>欧图尔还发现实验记录也与发表在</a:t>
            </a:r>
            <a:r>
              <a:rPr lang="en-US" altLang="zh-CN" dirty="0">
                <a:solidFill>
                  <a:schemeClr val="tx1"/>
                </a:solidFill>
                <a:latin typeface="微软雅黑" pitchFamily="34" charset="-122"/>
                <a:ea typeface="微软雅黑" pitchFamily="34" charset="-122"/>
              </a:rPr>
              <a:t>Cell</a:t>
            </a:r>
            <a:r>
              <a:rPr lang="zh-CN" altLang="en-US" dirty="0">
                <a:solidFill>
                  <a:schemeClr val="tx1"/>
                </a:solidFill>
                <a:latin typeface="微软雅黑" pitchFamily="34" charset="-122"/>
                <a:ea typeface="微软雅黑" pitchFamily="34" charset="-122"/>
              </a:rPr>
              <a:t>上的结论不符，</a:t>
            </a:r>
            <a:r>
              <a:rPr lang="en-US" altLang="zh-CN" dirty="0">
                <a:solidFill>
                  <a:schemeClr val="tx1"/>
                </a:solidFill>
                <a:latin typeface="微软雅黑" pitchFamily="34" charset="-122"/>
                <a:ea typeface="微软雅黑" pitchFamily="34" charset="-122"/>
              </a:rPr>
              <a:t>Cell</a:t>
            </a:r>
            <a:r>
              <a:rPr lang="zh-CN" altLang="en-US" dirty="0">
                <a:solidFill>
                  <a:schemeClr val="tx1"/>
                </a:solidFill>
                <a:latin typeface="微软雅黑" pitchFamily="34" charset="-122"/>
                <a:ea typeface="微软雅黑" pitchFamily="34" charset="-122"/>
              </a:rPr>
              <a:t>论文的数据有篡改和伪造。</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body" idx="1"/>
          </p:nvPr>
        </p:nvSpPr>
        <p:spPr>
          <a:xfrm>
            <a:off x="611560" y="980728"/>
            <a:ext cx="8229600" cy="5112568"/>
          </a:xfrm>
        </p:spPr>
        <p:txBody>
          <a:bodyPr>
            <a:normAutofit/>
          </a:bodyPr>
          <a:lstStyle/>
          <a:p>
            <a:pPr marL="609600" indent="-609600">
              <a:lnSpc>
                <a:spcPct val="130000"/>
              </a:lnSpc>
              <a:spcBef>
                <a:spcPts val="1800"/>
              </a:spcBef>
              <a:buClr>
                <a:srgbClr val="0033CC"/>
              </a:buClr>
              <a:buSzPct val="90000"/>
              <a:buFont typeface="Wingdings" pitchFamily="2" charset="2"/>
              <a:buChar char="l"/>
            </a:pPr>
            <a:r>
              <a:rPr lang="en-US" altLang="zh-CN" dirty="0">
                <a:solidFill>
                  <a:schemeClr val="tx1"/>
                </a:solidFill>
                <a:latin typeface="微软雅黑" pitchFamily="34" charset="-122"/>
                <a:ea typeface="微软雅黑" pitchFamily="34" charset="-122"/>
              </a:rPr>
              <a:t>1988</a:t>
            </a:r>
            <a:r>
              <a:rPr lang="zh-CN" altLang="en-US" dirty="0">
                <a:solidFill>
                  <a:schemeClr val="tx1"/>
                </a:solidFill>
                <a:latin typeface="微软雅黑" pitchFamily="34" charset="-122"/>
                <a:ea typeface="微软雅黑" pitchFamily="34" charset="-122"/>
              </a:rPr>
              <a:t>年国会介入。</a:t>
            </a:r>
            <a:r>
              <a:rPr lang="en-US" altLang="zh-CN" dirty="0">
                <a:solidFill>
                  <a:schemeClr val="tx1"/>
                </a:solidFill>
                <a:latin typeface="微软雅黑" pitchFamily="34" charset="-122"/>
                <a:ea typeface="微软雅黑" pitchFamily="34" charset="-122"/>
              </a:rPr>
              <a:t>1989</a:t>
            </a:r>
            <a:r>
              <a:rPr lang="zh-CN" altLang="en-US" dirty="0">
                <a:solidFill>
                  <a:schemeClr val="tx1"/>
                </a:solidFill>
                <a:latin typeface="微软雅黑" pitchFamily="34" charset="-122"/>
                <a:ea typeface="微软雅黑" pitchFamily="34" charset="-122"/>
              </a:rPr>
              <a:t>年美国特勤处刑侦服务部专家报告对实验记录本的鉴定结果，认为有假；</a:t>
            </a:r>
          </a:p>
          <a:p>
            <a:pPr marL="609600" indent="-609600">
              <a:lnSpc>
                <a:spcPct val="130000"/>
              </a:lnSpc>
              <a:spcBef>
                <a:spcPts val="1800"/>
              </a:spcBef>
              <a:buClr>
                <a:srgbClr val="0033CC"/>
              </a:buClr>
              <a:buSzPct val="90000"/>
              <a:buFont typeface="Wingdings" pitchFamily="2" charset="2"/>
              <a:buChar char="l"/>
            </a:pPr>
            <a:r>
              <a:rPr lang="en-US" altLang="zh-CN" dirty="0">
                <a:solidFill>
                  <a:schemeClr val="tx1"/>
                </a:solidFill>
                <a:latin typeface="微软雅黑" pitchFamily="34" charset="-122"/>
                <a:ea typeface="微软雅黑" pitchFamily="34" charset="-122"/>
              </a:rPr>
              <a:t>1992</a:t>
            </a:r>
            <a:r>
              <a:rPr lang="zh-CN" altLang="en-US" dirty="0">
                <a:solidFill>
                  <a:schemeClr val="tx1"/>
                </a:solidFill>
                <a:latin typeface="微软雅黑" pitchFamily="34" charset="-122"/>
                <a:ea typeface="微软雅黑" pitchFamily="34" charset="-122"/>
              </a:rPr>
              <a:t>年成立研究诚信办公室（</a:t>
            </a:r>
            <a:r>
              <a:rPr lang="en-US" altLang="zh-CN" dirty="0">
                <a:solidFill>
                  <a:schemeClr val="tx1"/>
                </a:solidFill>
                <a:latin typeface="微软雅黑" pitchFamily="34" charset="-122"/>
                <a:ea typeface="微软雅黑" pitchFamily="34" charset="-122"/>
              </a:rPr>
              <a:t>ORI</a:t>
            </a:r>
            <a:r>
              <a:rPr lang="zh-CN" altLang="en-US" dirty="0">
                <a:solidFill>
                  <a:schemeClr val="tx1"/>
                </a:solidFill>
                <a:latin typeface="微软雅黑" pitchFamily="34" charset="-122"/>
                <a:ea typeface="微软雅黑" pitchFamily="34" charset="-122"/>
              </a:rPr>
              <a:t>）；</a:t>
            </a:r>
          </a:p>
          <a:p>
            <a:pPr marL="609600" indent="-609600">
              <a:lnSpc>
                <a:spcPct val="130000"/>
              </a:lnSpc>
              <a:spcBef>
                <a:spcPts val="1800"/>
              </a:spcBef>
              <a:buClr>
                <a:srgbClr val="0033CC"/>
              </a:buClr>
              <a:buSzPct val="90000"/>
              <a:buFont typeface="Wingdings" pitchFamily="2" charset="2"/>
              <a:buChar char="l"/>
            </a:pPr>
            <a:r>
              <a:rPr lang="en-US" altLang="zh-CN" dirty="0">
                <a:solidFill>
                  <a:schemeClr val="tx1"/>
                </a:solidFill>
                <a:latin typeface="微软雅黑" pitchFamily="34" charset="-122"/>
                <a:ea typeface="微软雅黑" pitchFamily="34" charset="-122"/>
              </a:rPr>
              <a:t>1994</a:t>
            </a:r>
            <a:r>
              <a:rPr lang="zh-CN" altLang="en-US" dirty="0">
                <a:solidFill>
                  <a:schemeClr val="tx1"/>
                </a:solidFill>
                <a:latin typeface="微软雅黑" pitchFamily="34" charset="-122"/>
                <a:ea typeface="微软雅黑" pitchFamily="34" charset="-122"/>
              </a:rPr>
              <a:t>年</a:t>
            </a:r>
            <a:r>
              <a:rPr lang="en-US" altLang="zh-CN" dirty="0">
                <a:solidFill>
                  <a:schemeClr val="tx1"/>
                </a:solidFill>
                <a:latin typeface="微软雅黑" pitchFamily="34" charset="-122"/>
                <a:ea typeface="微软雅黑" pitchFamily="34" charset="-122"/>
              </a:rPr>
              <a:t>11</a:t>
            </a:r>
            <a:r>
              <a:rPr lang="zh-CN" altLang="en-US" dirty="0">
                <a:solidFill>
                  <a:schemeClr val="tx1"/>
                </a:solidFill>
                <a:latin typeface="微软雅黑" pitchFamily="34" charset="-122"/>
                <a:ea typeface="微软雅黑" pitchFamily="34" charset="-122"/>
              </a:rPr>
              <a:t>月</a:t>
            </a:r>
            <a:r>
              <a:rPr lang="en-US" altLang="zh-CN" dirty="0">
                <a:solidFill>
                  <a:schemeClr val="tx1"/>
                </a:solidFill>
                <a:latin typeface="微软雅黑" pitchFamily="34" charset="-122"/>
                <a:ea typeface="微软雅黑" pitchFamily="34" charset="-122"/>
              </a:rPr>
              <a:t>ORI</a:t>
            </a:r>
            <a:r>
              <a:rPr lang="zh-CN" altLang="en-US" dirty="0">
                <a:solidFill>
                  <a:schemeClr val="tx1"/>
                </a:solidFill>
                <a:latin typeface="微软雅黑" pitchFamily="34" charset="-122"/>
                <a:ea typeface="微软雅黑" pitchFamily="34" charset="-122"/>
              </a:rPr>
              <a:t>发表长达</a:t>
            </a:r>
            <a:r>
              <a:rPr lang="en-US" altLang="zh-CN" dirty="0">
                <a:solidFill>
                  <a:schemeClr val="tx1"/>
                </a:solidFill>
                <a:latin typeface="微软雅黑" pitchFamily="34" charset="-122"/>
                <a:ea typeface="微软雅黑" pitchFamily="34" charset="-122"/>
              </a:rPr>
              <a:t>231</a:t>
            </a:r>
            <a:r>
              <a:rPr lang="zh-CN" altLang="en-US" dirty="0">
                <a:solidFill>
                  <a:schemeClr val="tx1"/>
                </a:solidFill>
                <a:latin typeface="微软雅黑" pitchFamily="34" charset="-122"/>
                <a:ea typeface="微软雅黑" pitchFamily="34" charset="-122"/>
              </a:rPr>
              <a:t>页的调查报告，指控卡莉犯有</a:t>
            </a:r>
            <a:r>
              <a:rPr lang="en-US" altLang="zh-CN" dirty="0">
                <a:solidFill>
                  <a:schemeClr val="tx1"/>
                </a:solidFill>
                <a:latin typeface="微软雅黑" pitchFamily="34" charset="-122"/>
                <a:ea typeface="微软雅黑" pitchFamily="34" charset="-122"/>
              </a:rPr>
              <a:t>19</a:t>
            </a:r>
            <a:r>
              <a:rPr lang="zh-CN" altLang="en-US" dirty="0">
                <a:solidFill>
                  <a:schemeClr val="tx1"/>
                </a:solidFill>
                <a:latin typeface="微软雅黑" pitchFamily="34" charset="-122"/>
                <a:ea typeface="微软雅黑" pitchFamily="34" charset="-122"/>
              </a:rPr>
              <a:t>项不端行为，建议在</a:t>
            </a:r>
            <a:r>
              <a:rPr lang="en-US" altLang="zh-CN" dirty="0">
                <a:solidFill>
                  <a:schemeClr val="tx1"/>
                </a:solidFill>
                <a:latin typeface="微软雅黑" pitchFamily="34" charset="-122"/>
                <a:ea typeface="微软雅黑" pitchFamily="34" charset="-122"/>
              </a:rPr>
              <a:t>10</a:t>
            </a:r>
            <a:r>
              <a:rPr lang="zh-CN" altLang="en-US" dirty="0">
                <a:solidFill>
                  <a:schemeClr val="tx1"/>
                </a:solidFill>
                <a:latin typeface="微软雅黑" pitchFamily="34" charset="-122"/>
                <a:ea typeface="微软雅黑" pitchFamily="34" charset="-122"/>
              </a:rPr>
              <a:t>年内禁止她申请联邦政府的科研基金；</a:t>
            </a:r>
          </a:p>
        </p:txBody>
      </p:sp>
      <p:sp>
        <p:nvSpPr>
          <p:cNvPr id="148483" name="Text Box 3"/>
          <p:cNvSpPr txBox="1">
            <a:spLocks noChangeArrowheads="1"/>
          </p:cNvSpPr>
          <p:nvPr/>
        </p:nvSpPr>
        <p:spPr bwMode="auto">
          <a:xfrm>
            <a:off x="7112000" y="0"/>
            <a:ext cx="2032000" cy="519113"/>
          </a:xfrm>
          <a:prstGeom prst="rect">
            <a:avLst/>
          </a:prstGeom>
          <a:solidFill>
            <a:srgbClr val="FFFF99"/>
          </a:solidFill>
          <a:ln w="9525">
            <a:noFill/>
            <a:miter lim="800000"/>
            <a:headEnd/>
            <a:tailEnd/>
          </a:ln>
          <a:effectLst/>
        </p:spPr>
        <p:txBody>
          <a:bodyPr>
            <a:spAutoFit/>
          </a:bodyPr>
          <a:lstStyle/>
          <a:p>
            <a:pPr algn="ctr"/>
            <a:r>
              <a:rPr lang="zh-CN" altLang="en-US" sz="2800" dirty="0">
                <a:solidFill>
                  <a:srgbClr val="0033CC"/>
                </a:solidFill>
                <a:ea typeface="隶书" pitchFamily="49" charset="-122"/>
              </a:rPr>
              <a:t>简单过程</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body" idx="1"/>
          </p:nvPr>
        </p:nvSpPr>
        <p:spPr>
          <a:xfrm>
            <a:off x="611560" y="1196752"/>
            <a:ext cx="7924800" cy="4624536"/>
          </a:xfrm>
        </p:spPr>
        <p:txBody>
          <a:bodyPr>
            <a:normAutofit lnSpcReduction="10000"/>
          </a:bodyPr>
          <a:lstStyle/>
          <a:p>
            <a:pPr marL="609600" indent="-609600">
              <a:lnSpc>
                <a:spcPct val="130000"/>
              </a:lnSpc>
              <a:spcBef>
                <a:spcPts val="0"/>
              </a:spcBef>
              <a:spcAft>
                <a:spcPts val="1200"/>
              </a:spcAft>
              <a:buClr>
                <a:srgbClr val="0033CC"/>
              </a:buClr>
              <a:buSzPct val="90000"/>
              <a:buFont typeface="Wingdings" pitchFamily="2" charset="2"/>
              <a:buChar char="l"/>
            </a:pPr>
            <a:r>
              <a:rPr lang="en-US" altLang="zh-CN" dirty="0">
                <a:solidFill>
                  <a:schemeClr val="tx1"/>
                </a:solidFill>
                <a:latin typeface="微软雅黑" pitchFamily="34" charset="-122"/>
                <a:ea typeface="微软雅黑" pitchFamily="34" charset="-122"/>
              </a:rPr>
              <a:t>1995</a:t>
            </a:r>
            <a:r>
              <a:rPr lang="zh-CN" altLang="en-US" dirty="0">
                <a:solidFill>
                  <a:schemeClr val="tx1"/>
                </a:solidFill>
                <a:latin typeface="微软雅黑" pitchFamily="34" charset="-122"/>
                <a:ea typeface="微软雅黑" pitchFamily="34" charset="-122"/>
              </a:rPr>
              <a:t>年日本京都大学向</a:t>
            </a:r>
            <a:r>
              <a:rPr lang="en-US" altLang="zh-CN" dirty="0">
                <a:solidFill>
                  <a:schemeClr val="tx1"/>
                </a:solidFill>
                <a:latin typeface="微软雅黑" pitchFamily="34" charset="-122"/>
                <a:ea typeface="微软雅黑" pitchFamily="34" charset="-122"/>
              </a:rPr>
              <a:t>ORI</a:t>
            </a:r>
            <a:r>
              <a:rPr lang="zh-CN" altLang="en-US" dirty="0">
                <a:solidFill>
                  <a:schemeClr val="tx1"/>
                </a:solidFill>
                <a:latin typeface="微软雅黑" pitchFamily="34" charset="-122"/>
                <a:ea typeface="微软雅黑" pitchFamily="34" charset="-122"/>
              </a:rPr>
              <a:t>出具了京都大学没有卡莉在该校学习的记录。</a:t>
            </a:r>
          </a:p>
          <a:p>
            <a:pPr marL="609600" indent="-609600">
              <a:lnSpc>
                <a:spcPct val="130000"/>
              </a:lnSpc>
              <a:spcBef>
                <a:spcPts val="0"/>
              </a:spcBef>
              <a:spcAft>
                <a:spcPts val="1200"/>
              </a:spcAft>
              <a:buClr>
                <a:srgbClr val="0033CC"/>
              </a:buClr>
              <a:buSzPct val="90000"/>
              <a:buFont typeface="Wingdings" pitchFamily="2" charset="2"/>
              <a:buChar char="l"/>
            </a:pPr>
            <a:r>
              <a:rPr lang="zh-CN" altLang="en-US" dirty="0">
                <a:solidFill>
                  <a:schemeClr val="tx1"/>
                </a:solidFill>
                <a:latin typeface="微软雅黑" pitchFamily="34" charset="-122"/>
                <a:ea typeface="微软雅黑" pitchFamily="34" charset="-122"/>
              </a:rPr>
              <a:t>巴尔的摩本人并没有参与实验数据造假，他本人也未因此受到处分，但由于在整个事件中他采取了极力袒护卡莉的立场，其声誉受到很大损害。辞去洛克菲勒校长职务。</a:t>
            </a:r>
          </a:p>
        </p:txBody>
      </p:sp>
      <p:sp>
        <p:nvSpPr>
          <p:cNvPr id="149507" name="Text Box 3"/>
          <p:cNvSpPr txBox="1">
            <a:spLocks noChangeArrowheads="1"/>
          </p:cNvSpPr>
          <p:nvPr/>
        </p:nvSpPr>
        <p:spPr bwMode="auto">
          <a:xfrm>
            <a:off x="7112000" y="0"/>
            <a:ext cx="2032000" cy="519113"/>
          </a:xfrm>
          <a:prstGeom prst="rect">
            <a:avLst/>
          </a:prstGeom>
          <a:solidFill>
            <a:srgbClr val="FFFF99"/>
          </a:solidFill>
          <a:ln w="9525">
            <a:noFill/>
            <a:miter lim="800000"/>
            <a:headEnd/>
            <a:tailEnd/>
          </a:ln>
          <a:effectLst/>
        </p:spPr>
        <p:txBody>
          <a:bodyPr>
            <a:spAutoFit/>
          </a:bodyPr>
          <a:lstStyle/>
          <a:p>
            <a:pPr algn="ctr"/>
            <a:r>
              <a:rPr lang="zh-CN" altLang="en-US" sz="2800" dirty="0">
                <a:solidFill>
                  <a:srgbClr val="0033CC"/>
                </a:solidFill>
                <a:ea typeface="隶书" pitchFamily="49" charset="-122"/>
              </a:rPr>
              <a:t>简单过程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611560" y="1700808"/>
            <a:ext cx="8153400" cy="3895618"/>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1.</a:t>
            </a:r>
            <a:r>
              <a:rPr lang="zh-CN" altLang="en-US" sz="3200" dirty="0">
                <a:latin typeface="微软雅黑" pitchFamily="34" charset="-122"/>
                <a:ea typeface="微软雅黑" pitchFamily="34" charset="-122"/>
              </a:rPr>
              <a:t>学术</a:t>
            </a:r>
            <a:r>
              <a:rPr lang="zh-CN" altLang="en-US" sz="3200" dirty="0" smtClean="0">
                <a:latin typeface="微软雅黑" pitchFamily="34" charset="-122"/>
                <a:ea typeface="微软雅黑" pitchFamily="34" charset="-122"/>
              </a:rPr>
              <a:t>共同体  </a:t>
            </a:r>
            <a:r>
              <a:rPr lang="zh-CN" altLang="en-US" sz="3200" dirty="0">
                <a:latin typeface="微软雅黑" pitchFamily="34" charset="-122"/>
                <a:ea typeface="微软雅黑" pitchFamily="34" charset="-122"/>
              </a:rPr>
              <a:t>（</a:t>
            </a:r>
            <a:r>
              <a:rPr lang="en-US" altLang="zh-CN" sz="3200" dirty="0">
                <a:latin typeface="Times New Roman" pitchFamily="18" charset="0"/>
                <a:ea typeface="微软雅黑" pitchFamily="34" charset="-122"/>
                <a:cs typeface="Times New Roman" pitchFamily="18" charset="0"/>
              </a:rPr>
              <a:t>academic </a:t>
            </a:r>
            <a:r>
              <a:rPr lang="en-US" altLang="zh-CN" sz="3200" dirty="0" smtClean="0">
                <a:latin typeface="Times New Roman" pitchFamily="18" charset="0"/>
                <a:ea typeface="微软雅黑" pitchFamily="34" charset="-122"/>
                <a:cs typeface="Times New Roman" pitchFamily="18" charset="0"/>
              </a:rPr>
              <a:t>community</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学术共同体就是一群志同道合的学者，遵守共同的道德规范，相互尊重、相互联系、相互影响，共同推动学术发展的群体。</a:t>
            </a:r>
          </a:p>
          <a:p>
            <a:pPr>
              <a:lnSpc>
                <a:spcPct val="120000"/>
              </a:lnSpc>
              <a:spcAft>
                <a:spcPts val="1200"/>
              </a:spcAft>
            </a:pPr>
            <a:r>
              <a:rPr lang="zh-CN" altLang="en-US" sz="3200" dirty="0">
                <a:latin typeface="微软雅黑" pitchFamily="34" charset="-122"/>
                <a:ea typeface="微软雅黑" pitchFamily="34" charset="-122"/>
              </a:rPr>
              <a:t>       学术共同体通常以学科、领域划分，如</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科协、</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学会等。</a:t>
            </a:r>
          </a:p>
        </p:txBody>
      </p:sp>
      <p:sp>
        <p:nvSpPr>
          <p:cNvPr id="35844" name="Rectangle 4"/>
          <p:cNvSpPr>
            <a:spLocks noChangeArrowheads="1"/>
          </p:cNvSpPr>
          <p:nvPr/>
        </p:nvSpPr>
        <p:spPr bwMode="auto">
          <a:xfrm>
            <a:off x="755576" y="692696"/>
            <a:ext cx="6984776" cy="838200"/>
          </a:xfrm>
          <a:prstGeom prst="rect">
            <a:avLst/>
          </a:prstGeom>
          <a:noFill/>
          <a:ln w="9525">
            <a:noFill/>
            <a:miter lim="800000"/>
            <a:headEnd/>
            <a:tailEnd/>
          </a:ln>
          <a:effectLst/>
        </p:spPr>
        <p:txBody>
          <a:bodyPr anchor="ctr"/>
          <a:lstStyle/>
          <a:p>
            <a:r>
              <a:rPr lang="zh-CN" altLang="en-US" sz="3600" dirty="0">
                <a:solidFill>
                  <a:srgbClr val="C00000"/>
                </a:solidFill>
                <a:ea typeface="黑体" pitchFamily="2" charset="-122"/>
              </a:rPr>
              <a:t>一、基本</a:t>
            </a:r>
            <a:r>
              <a:rPr lang="zh-CN" altLang="en-US" sz="3600" dirty="0" smtClean="0">
                <a:solidFill>
                  <a:srgbClr val="C00000"/>
                </a:solidFill>
                <a:ea typeface="黑体" pitchFamily="2" charset="-122"/>
              </a:rPr>
              <a:t>概念（</a:t>
            </a:r>
            <a:r>
              <a:rPr lang="en-US" altLang="zh-CN" sz="3600" dirty="0" smtClean="0">
                <a:solidFill>
                  <a:srgbClr val="C00000"/>
                </a:solidFill>
                <a:latin typeface="Times New Roman" pitchFamily="18" charset="0"/>
                <a:ea typeface="黑体" pitchFamily="2" charset="-122"/>
                <a:cs typeface="Times New Roman" pitchFamily="18" charset="0"/>
              </a:rPr>
              <a:t>basic concepts</a:t>
            </a:r>
            <a:r>
              <a:rPr lang="en-US" altLang="zh-CN" sz="3600" dirty="0" smtClean="0">
                <a:solidFill>
                  <a:srgbClr val="C00000"/>
                </a:solidFill>
                <a:ea typeface="黑体" pitchFamily="2" charset="-122"/>
              </a:rPr>
              <a:t>)</a:t>
            </a:r>
            <a:endParaRPr lang="zh-CN" altLang="en-US" sz="3600" dirty="0">
              <a:solidFill>
                <a:srgbClr val="C00000"/>
              </a:solidFill>
              <a:ea typeface="黑体" pitchFamily="2"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51520" y="1052736"/>
            <a:ext cx="8496944" cy="5564600"/>
          </a:xfrm>
          <a:prstGeom prst="rect">
            <a:avLst/>
          </a:prstGeom>
          <a:noFill/>
          <a:ln w="9525">
            <a:noFill/>
            <a:miter lim="800000"/>
            <a:headEnd/>
            <a:tailEnd/>
          </a:ln>
          <a:effectLst/>
        </p:spPr>
        <p:txBody>
          <a:bodyPr wrap="square">
            <a:spAutoFit/>
          </a:bodyPr>
          <a:lstStyle/>
          <a:p>
            <a:pPr marL="514350" indent="-514350">
              <a:lnSpc>
                <a:spcPct val="120000"/>
              </a:lnSpc>
              <a:spcAft>
                <a:spcPts val="600"/>
              </a:spcAft>
              <a:buFont typeface="+mj-lt"/>
              <a:buAutoNum type="arabicPeriod"/>
            </a:pP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高等学校预防与处理学术不端行为办法</a:t>
            </a: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（中华人民共和国教育部令第</a:t>
            </a:r>
            <a:r>
              <a:rPr lang="en-US" altLang="zh-CN" sz="3200" dirty="0" smtClean="0">
                <a:latin typeface="微软雅黑" pitchFamily="34" charset="-122"/>
                <a:ea typeface="微软雅黑" pitchFamily="34" charset="-122"/>
              </a:rPr>
              <a:t>40</a:t>
            </a:r>
            <a:r>
              <a:rPr lang="zh-CN" altLang="en-US" sz="3200" dirty="0" smtClean="0">
                <a:latin typeface="微软雅黑" pitchFamily="34" charset="-122"/>
                <a:ea typeface="微软雅黑" pitchFamily="34" charset="-122"/>
              </a:rPr>
              <a:t>号），教育部</a:t>
            </a:r>
            <a:r>
              <a:rPr lang="en-US" altLang="zh-CN" sz="3200" dirty="0" smtClean="0">
                <a:latin typeface="微软雅黑" pitchFamily="34" charset="-122"/>
                <a:ea typeface="微软雅黑" pitchFamily="34" charset="-122"/>
              </a:rPr>
              <a:t>2016</a:t>
            </a:r>
            <a:r>
              <a:rPr lang="zh-CN" altLang="en-US"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6</a:t>
            </a:r>
            <a:r>
              <a:rPr lang="zh-CN" altLang="en-US" sz="3200" dirty="0" smtClean="0">
                <a:latin typeface="微软雅黑" pitchFamily="34" charset="-122"/>
                <a:ea typeface="微软雅黑" pitchFamily="34" charset="-122"/>
              </a:rPr>
              <a:t>月发布，</a:t>
            </a:r>
            <a:r>
              <a:rPr lang="en-US" altLang="zh-CN" sz="3200" dirty="0" smtClean="0">
                <a:latin typeface="微软雅黑" pitchFamily="34" charset="-122"/>
                <a:ea typeface="微软雅黑" pitchFamily="34" charset="-122"/>
              </a:rPr>
              <a:t>2016</a:t>
            </a:r>
            <a:r>
              <a:rPr lang="zh-CN" altLang="en-US"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9</a:t>
            </a:r>
            <a:r>
              <a:rPr lang="zh-CN" altLang="en-US" sz="3200" dirty="0" smtClean="0">
                <a:latin typeface="微软雅黑" pitchFamily="34" charset="-122"/>
                <a:ea typeface="微软雅黑" pitchFamily="34" charset="-122"/>
              </a:rPr>
              <a:t>月</a:t>
            </a:r>
            <a:r>
              <a:rPr lang="en-US" altLang="zh-CN" sz="3200" dirty="0" smtClean="0">
                <a:latin typeface="微软雅黑" pitchFamily="34" charset="-122"/>
                <a:ea typeface="微软雅黑" pitchFamily="34" charset="-122"/>
              </a:rPr>
              <a:t>1</a:t>
            </a:r>
            <a:r>
              <a:rPr lang="zh-CN" altLang="en-US" sz="3200" dirty="0" smtClean="0">
                <a:latin typeface="微软雅黑" pitchFamily="34" charset="-122"/>
                <a:ea typeface="微软雅黑" pitchFamily="34" charset="-122"/>
              </a:rPr>
              <a:t>日起实施</a:t>
            </a:r>
            <a:endParaRPr lang="en-US" altLang="zh-CN" sz="3200" dirty="0" smtClean="0">
              <a:latin typeface="微软雅黑" pitchFamily="34" charset="-122"/>
              <a:ea typeface="微软雅黑" pitchFamily="34" charset="-122"/>
            </a:endParaRPr>
          </a:p>
          <a:p>
            <a:pPr marL="514350" indent="-514350">
              <a:lnSpc>
                <a:spcPct val="120000"/>
              </a:lnSpc>
              <a:spcAft>
                <a:spcPts val="600"/>
              </a:spcAft>
              <a:buFont typeface="+mj-lt"/>
              <a:buAutoNum type="arabicPeriod"/>
            </a:pP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中共教育部党组关于强化学风建设责任实行通报问责机制的通知</a:t>
            </a: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（教党函</a:t>
            </a:r>
            <a:r>
              <a:rPr lang="zh-CN" altLang="zh-CN" sz="3200" dirty="0" smtClean="0">
                <a:latin typeface="微软雅黑" pitchFamily="34" charset="-122"/>
                <a:ea typeface="微软雅黑" pitchFamily="34" charset="-122"/>
              </a:rPr>
              <a:t>〔</a:t>
            </a:r>
            <a:r>
              <a:rPr lang="en-US" altLang="zh-CN" sz="3200" dirty="0" smtClean="0">
                <a:latin typeface="微软雅黑" pitchFamily="34" charset="-122"/>
                <a:ea typeface="微软雅黑" pitchFamily="34" charset="-122"/>
              </a:rPr>
              <a:t>2016</a:t>
            </a:r>
            <a:r>
              <a:rPr lang="zh-CN" altLang="zh-CN" sz="3200" dirty="0" smtClean="0">
                <a:latin typeface="微软雅黑" pitchFamily="34" charset="-122"/>
                <a:ea typeface="微软雅黑" pitchFamily="34" charset="-122"/>
              </a:rPr>
              <a:t>〕 </a:t>
            </a:r>
            <a:r>
              <a:rPr lang="en-US" altLang="zh-CN" sz="3200" dirty="0" smtClean="0">
                <a:latin typeface="微软雅黑" pitchFamily="34" charset="-122"/>
                <a:ea typeface="微软雅黑" pitchFamily="34" charset="-122"/>
              </a:rPr>
              <a:t>24</a:t>
            </a:r>
            <a:r>
              <a:rPr lang="zh-CN" altLang="en-US" sz="3200" dirty="0" smtClean="0">
                <a:latin typeface="微软雅黑" pitchFamily="34" charset="-122"/>
                <a:ea typeface="微软雅黑" pitchFamily="34" charset="-122"/>
              </a:rPr>
              <a:t>号），教育部</a:t>
            </a:r>
            <a:r>
              <a:rPr lang="en-US" altLang="zh-CN" sz="3200" dirty="0" smtClean="0">
                <a:latin typeface="微软雅黑" pitchFamily="34" charset="-122"/>
                <a:ea typeface="微软雅黑" pitchFamily="34" charset="-122"/>
              </a:rPr>
              <a:t>2016</a:t>
            </a:r>
            <a:r>
              <a:rPr lang="zh-CN" altLang="en-US"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4</a:t>
            </a:r>
            <a:r>
              <a:rPr lang="zh-CN" altLang="en-US" sz="3200" dirty="0" smtClean="0">
                <a:latin typeface="微软雅黑" pitchFamily="34" charset="-122"/>
                <a:ea typeface="微软雅黑" pitchFamily="34" charset="-122"/>
              </a:rPr>
              <a:t>月发布</a:t>
            </a:r>
            <a:endParaRPr lang="en-US" altLang="zh-CN" sz="3200" dirty="0" smtClean="0">
              <a:latin typeface="微软雅黑" pitchFamily="34" charset="-122"/>
              <a:ea typeface="微软雅黑" pitchFamily="34" charset="-122"/>
            </a:endParaRPr>
          </a:p>
          <a:p>
            <a:pPr marL="514350" indent="-514350">
              <a:lnSpc>
                <a:spcPct val="120000"/>
              </a:lnSpc>
              <a:spcAft>
                <a:spcPts val="600"/>
              </a:spcAft>
              <a:buFont typeface="+mj-lt"/>
              <a:buAutoNum type="arabicPeriod"/>
            </a:pPr>
            <a:r>
              <a:rPr lang="zh-CN" altLang="zh-CN" sz="3200" dirty="0" smtClean="0">
                <a:latin typeface="微软雅黑" pitchFamily="34" charset="-122"/>
                <a:ea typeface="微软雅黑" pitchFamily="34" charset="-122"/>
              </a:rPr>
              <a:t>《学位论文作假行为处理办法（中华人民共和国教育部令第</a:t>
            </a:r>
            <a:r>
              <a:rPr lang="en-US" altLang="zh-CN" sz="3200" dirty="0" smtClean="0">
                <a:latin typeface="微软雅黑" pitchFamily="34" charset="-122"/>
                <a:ea typeface="微软雅黑" pitchFamily="34" charset="-122"/>
              </a:rPr>
              <a:t>34</a:t>
            </a:r>
            <a:r>
              <a:rPr lang="zh-CN" altLang="zh-CN" sz="3200" dirty="0" smtClean="0">
                <a:latin typeface="微软雅黑" pitchFamily="34" charset="-122"/>
                <a:ea typeface="微软雅黑" pitchFamily="34" charset="-122"/>
              </a:rPr>
              <a:t>号）》，</a:t>
            </a:r>
            <a:r>
              <a:rPr lang="zh-CN" altLang="en-US" sz="3200" dirty="0" smtClean="0">
                <a:latin typeface="微软雅黑" pitchFamily="34" charset="-122"/>
                <a:ea typeface="微软雅黑" pitchFamily="34" charset="-122"/>
              </a:rPr>
              <a:t>教育部</a:t>
            </a:r>
            <a:r>
              <a:rPr lang="en-US" altLang="zh-CN" sz="3200" dirty="0" smtClean="0">
                <a:latin typeface="微软雅黑" pitchFamily="34" charset="-122"/>
                <a:ea typeface="微软雅黑" pitchFamily="34" charset="-122"/>
              </a:rPr>
              <a:t>2012</a:t>
            </a:r>
            <a:r>
              <a:rPr lang="zh-CN" altLang="zh-CN"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11</a:t>
            </a:r>
            <a:r>
              <a:rPr lang="zh-CN" altLang="zh-CN" sz="3200" dirty="0" smtClean="0">
                <a:latin typeface="微软雅黑" pitchFamily="34" charset="-122"/>
                <a:ea typeface="微软雅黑" pitchFamily="34" charset="-122"/>
              </a:rPr>
              <a:t>月</a:t>
            </a:r>
            <a:r>
              <a:rPr lang="en-US" altLang="zh-CN" sz="3200" dirty="0" smtClean="0">
                <a:latin typeface="微软雅黑" pitchFamily="34" charset="-122"/>
                <a:ea typeface="微软雅黑" pitchFamily="34" charset="-122"/>
              </a:rPr>
              <a:t>13</a:t>
            </a:r>
            <a:r>
              <a:rPr lang="zh-CN" altLang="zh-CN" sz="3200" dirty="0" smtClean="0">
                <a:latin typeface="微软雅黑" pitchFamily="34" charset="-122"/>
                <a:ea typeface="微软雅黑" pitchFamily="34" charset="-122"/>
              </a:rPr>
              <a:t>日发布，</a:t>
            </a:r>
            <a:r>
              <a:rPr lang="en-US" altLang="zh-CN" sz="3200" dirty="0" smtClean="0">
                <a:latin typeface="微软雅黑" pitchFamily="34" charset="-122"/>
                <a:ea typeface="微软雅黑" pitchFamily="34" charset="-122"/>
              </a:rPr>
              <a:t>2013</a:t>
            </a:r>
            <a:r>
              <a:rPr lang="zh-CN" altLang="zh-CN"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1</a:t>
            </a:r>
            <a:r>
              <a:rPr lang="zh-CN" altLang="zh-CN" sz="3200" dirty="0" smtClean="0">
                <a:latin typeface="微软雅黑" pitchFamily="34" charset="-122"/>
                <a:ea typeface="微软雅黑" pitchFamily="34" charset="-122"/>
              </a:rPr>
              <a:t>月</a:t>
            </a:r>
            <a:r>
              <a:rPr lang="en-US" altLang="zh-CN" sz="3200" dirty="0" smtClean="0">
                <a:latin typeface="微软雅黑" pitchFamily="34" charset="-122"/>
                <a:ea typeface="微软雅黑" pitchFamily="34" charset="-122"/>
              </a:rPr>
              <a:t>1</a:t>
            </a:r>
            <a:r>
              <a:rPr lang="zh-CN" altLang="zh-CN" sz="3200" dirty="0" smtClean="0">
                <a:latin typeface="微软雅黑" pitchFamily="34" charset="-122"/>
                <a:ea typeface="微软雅黑" pitchFamily="34" charset="-122"/>
              </a:rPr>
              <a:t>日起施行</a:t>
            </a:r>
            <a:endParaRPr lang="zh-CN" altLang="zh-CN" sz="3200" dirty="0">
              <a:latin typeface="微软雅黑" pitchFamily="34" charset="-122"/>
              <a:ea typeface="微软雅黑" pitchFamily="34" charset="-122"/>
            </a:endParaRPr>
          </a:p>
        </p:txBody>
      </p:sp>
      <p:sp>
        <p:nvSpPr>
          <p:cNvPr id="35844" name="Rectangle 4"/>
          <p:cNvSpPr>
            <a:spLocks noChangeArrowheads="1"/>
          </p:cNvSpPr>
          <p:nvPr/>
        </p:nvSpPr>
        <p:spPr bwMode="auto">
          <a:xfrm>
            <a:off x="611560" y="188640"/>
            <a:ext cx="7992888" cy="838200"/>
          </a:xfrm>
          <a:prstGeom prst="rect">
            <a:avLst/>
          </a:prstGeom>
          <a:noFill/>
          <a:ln w="9525">
            <a:noFill/>
            <a:miter lim="800000"/>
            <a:headEnd/>
            <a:tailEnd/>
          </a:ln>
          <a:effectLst/>
        </p:spPr>
        <p:txBody>
          <a:bodyPr anchor="ctr"/>
          <a:lstStyle/>
          <a:p>
            <a:r>
              <a:rPr lang="zh-CN" altLang="en-US" sz="3600" dirty="0" smtClean="0">
                <a:solidFill>
                  <a:srgbClr val="C00000"/>
                </a:solidFill>
                <a:ea typeface="黑体" pitchFamily="2" charset="-122"/>
              </a:rPr>
              <a:t>七、相关文件（</a:t>
            </a:r>
            <a:r>
              <a:rPr lang="en-US" altLang="zh-CN" sz="3600" dirty="0" smtClean="0">
                <a:solidFill>
                  <a:srgbClr val="C00000"/>
                </a:solidFill>
                <a:latin typeface="Times New Roman" pitchFamily="18" charset="0"/>
                <a:ea typeface="黑体" pitchFamily="2" charset="-122"/>
                <a:cs typeface="Times New Roman" pitchFamily="18" charset="0"/>
              </a:rPr>
              <a:t>correlated documents</a:t>
            </a:r>
            <a:r>
              <a:rPr lang="en-US" altLang="zh-CN" sz="3600" dirty="0" smtClean="0">
                <a:solidFill>
                  <a:srgbClr val="C00000"/>
                </a:solidFill>
                <a:ea typeface="黑体" pitchFamily="2" charset="-122"/>
              </a:rPr>
              <a:t>)</a:t>
            </a:r>
            <a:endParaRPr lang="zh-CN" altLang="en-US" sz="3600" dirty="0">
              <a:solidFill>
                <a:srgbClr val="C00000"/>
              </a:solidFill>
              <a:ea typeface="黑体" pitchFamily="2" charset="-12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51520" y="548680"/>
            <a:ext cx="8496944" cy="6105454"/>
          </a:xfrm>
          <a:prstGeom prst="rect">
            <a:avLst/>
          </a:prstGeom>
          <a:noFill/>
          <a:ln w="9525">
            <a:noFill/>
            <a:miter lim="800000"/>
            <a:headEnd/>
            <a:tailEnd/>
          </a:ln>
          <a:effectLst/>
        </p:spPr>
        <p:txBody>
          <a:bodyPr wrap="square">
            <a:spAutoFit/>
          </a:bodyPr>
          <a:lstStyle/>
          <a:p>
            <a:pPr marL="514350" indent="-514350">
              <a:lnSpc>
                <a:spcPct val="120000"/>
              </a:lnSpc>
              <a:spcAft>
                <a:spcPts val="1200"/>
              </a:spcAft>
              <a:buFont typeface="+mj-lt"/>
              <a:buAutoNum type="arabicPeriod" startAt="4"/>
            </a:pPr>
            <a:r>
              <a:rPr lang="zh-CN" altLang="zh-CN" sz="3200" dirty="0" smtClean="0">
                <a:latin typeface="微软雅黑" pitchFamily="34" charset="-122"/>
                <a:ea typeface="微软雅黑" pitchFamily="34" charset="-122"/>
              </a:rPr>
              <a:t>《关于科技工作者行为准则的若干意见（国科发政字〔</a:t>
            </a:r>
            <a:r>
              <a:rPr lang="en-US" altLang="zh-CN" sz="3200" dirty="0" smtClean="0">
                <a:latin typeface="微软雅黑" pitchFamily="34" charset="-122"/>
                <a:ea typeface="微软雅黑" pitchFamily="34" charset="-122"/>
              </a:rPr>
              <a:t>1999</a:t>
            </a:r>
            <a:r>
              <a:rPr lang="zh-CN" altLang="zh-CN" sz="3200" dirty="0" smtClean="0">
                <a:latin typeface="微软雅黑" pitchFamily="34" charset="-122"/>
                <a:ea typeface="微软雅黑" pitchFamily="34" charset="-122"/>
              </a:rPr>
              <a:t>〕</a:t>
            </a:r>
            <a:r>
              <a:rPr lang="en-US" altLang="zh-CN" sz="3200" dirty="0" smtClean="0">
                <a:latin typeface="微软雅黑" pitchFamily="34" charset="-122"/>
                <a:ea typeface="微软雅黑" pitchFamily="34" charset="-122"/>
              </a:rPr>
              <a:t>524</a:t>
            </a:r>
            <a:r>
              <a:rPr lang="zh-CN" altLang="zh-CN" sz="3200" dirty="0" smtClean="0">
                <a:latin typeface="微软雅黑" pitchFamily="34" charset="-122"/>
                <a:ea typeface="微软雅黑" pitchFamily="34" charset="-122"/>
              </a:rPr>
              <a:t>号）》，科技部、教育部、中国科学院、中国工程院、中国科协</a:t>
            </a:r>
            <a:r>
              <a:rPr lang="en-US" altLang="zh-CN" sz="3200" dirty="0" smtClean="0">
                <a:latin typeface="微软雅黑" pitchFamily="34" charset="-122"/>
                <a:ea typeface="微软雅黑" pitchFamily="34" charset="-122"/>
              </a:rPr>
              <a:t>1999</a:t>
            </a:r>
            <a:r>
              <a:rPr lang="zh-CN" altLang="zh-CN"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11</a:t>
            </a:r>
            <a:r>
              <a:rPr lang="zh-CN" altLang="zh-CN" sz="3200" dirty="0" smtClean="0">
                <a:latin typeface="微软雅黑" pitchFamily="34" charset="-122"/>
                <a:ea typeface="微软雅黑" pitchFamily="34" charset="-122"/>
              </a:rPr>
              <a:t>月联合发布</a:t>
            </a:r>
          </a:p>
          <a:p>
            <a:pPr marL="514350" indent="-514350">
              <a:lnSpc>
                <a:spcPct val="120000"/>
              </a:lnSpc>
              <a:spcAft>
                <a:spcPts val="1200"/>
              </a:spcAft>
              <a:buFont typeface="+mj-lt"/>
              <a:buAutoNum type="arabicPeriod" startAt="4"/>
            </a:pPr>
            <a:r>
              <a:rPr lang="zh-CN" altLang="zh-CN" sz="3200" dirty="0" smtClean="0">
                <a:latin typeface="微软雅黑" pitchFamily="34" charset="-122"/>
                <a:ea typeface="微软雅黑" pitchFamily="34" charset="-122"/>
              </a:rPr>
              <a:t>《关于加强我国科研诚信建设的意见（国科发政〔</a:t>
            </a:r>
            <a:r>
              <a:rPr lang="en-US" altLang="zh-CN" sz="3200" dirty="0" smtClean="0">
                <a:latin typeface="微软雅黑" pitchFamily="34" charset="-122"/>
                <a:ea typeface="微软雅黑" pitchFamily="34" charset="-122"/>
              </a:rPr>
              <a:t>2009</a:t>
            </a:r>
            <a:r>
              <a:rPr lang="zh-CN" altLang="zh-CN" sz="3200" dirty="0" smtClean="0">
                <a:latin typeface="微软雅黑" pitchFamily="34" charset="-122"/>
                <a:ea typeface="微软雅黑" pitchFamily="34" charset="-122"/>
              </a:rPr>
              <a:t>〕</a:t>
            </a:r>
            <a:r>
              <a:rPr lang="en-US" altLang="zh-CN" sz="3200" dirty="0" smtClean="0">
                <a:latin typeface="微软雅黑" pitchFamily="34" charset="-122"/>
                <a:ea typeface="微软雅黑" pitchFamily="34" charset="-122"/>
              </a:rPr>
              <a:t>529</a:t>
            </a:r>
            <a:r>
              <a:rPr lang="zh-CN" altLang="zh-CN" sz="3200" dirty="0" smtClean="0">
                <a:latin typeface="微软雅黑" pitchFamily="34" charset="-122"/>
                <a:ea typeface="微软雅黑" pitchFamily="34" charset="-122"/>
              </a:rPr>
              <a:t>号）》，</a:t>
            </a:r>
            <a:r>
              <a:rPr lang="en-US" altLang="zh-CN" sz="3200" dirty="0" smtClean="0">
                <a:latin typeface="微软雅黑" pitchFamily="34" charset="-122"/>
                <a:ea typeface="微软雅黑" pitchFamily="34" charset="-122"/>
              </a:rPr>
              <a:t>2009</a:t>
            </a:r>
            <a:r>
              <a:rPr lang="zh-CN" altLang="zh-CN" sz="3200" dirty="0" smtClean="0">
                <a:latin typeface="微软雅黑" pitchFamily="34" charset="-122"/>
                <a:ea typeface="微软雅黑" pitchFamily="34" charset="-122"/>
              </a:rPr>
              <a:t>年科技部</a:t>
            </a:r>
            <a:r>
              <a:rPr lang="zh-CN" altLang="en-US" sz="3200" dirty="0" smtClean="0">
                <a:latin typeface="微软雅黑" pitchFamily="34" charset="-122"/>
                <a:ea typeface="微软雅黑" pitchFamily="34" charset="-122"/>
              </a:rPr>
              <a:t>、</a:t>
            </a:r>
            <a:r>
              <a:rPr lang="zh-CN" altLang="zh-CN" sz="3200" dirty="0" smtClean="0">
                <a:latin typeface="微软雅黑" pitchFamily="34" charset="-122"/>
                <a:ea typeface="微软雅黑" pitchFamily="34" charset="-122"/>
              </a:rPr>
              <a:t>教育部、中国科学院、中国工程院、国家自然科学基金委员会、中国科学技术协会、财政部、卫生部、人力资源和社会保障部以及解放军总装备部</a:t>
            </a:r>
            <a:r>
              <a:rPr lang="en-US" altLang="zh-CN" sz="3200" dirty="0" smtClean="0">
                <a:latin typeface="微软雅黑" pitchFamily="34" charset="-122"/>
                <a:ea typeface="微软雅黑" pitchFamily="34" charset="-122"/>
              </a:rPr>
              <a:t>10</a:t>
            </a:r>
            <a:r>
              <a:rPr lang="zh-CN" altLang="zh-CN" sz="3200" dirty="0" smtClean="0">
                <a:latin typeface="微软雅黑" pitchFamily="34" charset="-122"/>
                <a:ea typeface="微软雅黑" pitchFamily="34" charset="-122"/>
              </a:rPr>
              <a:t>个部门联合发布</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51520" y="548680"/>
            <a:ext cx="8496944" cy="6155531"/>
          </a:xfrm>
          <a:prstGeom prst="rect">
            <a:avLst/>
          </a:prstGeom>
          <a:noFill/>
          <a:ln w="9525">
            <a:noFill/>
            <a:miter lim="800000"/>
            <a:headEnd/>
            <a:tailEnd/>
          </a:ln>
          <a:effectLst/>
        </p:spPr>
        <p:txBody>
          <a:bodyPr wrap="square">
            <a:spAutoFit/>
          </a:bodyPr>
          <a:lstStyle/>
          <a:p>
            <a:pPr marL="514350" indent="-514350">
              <a:lnSpc>
                <a:spcPct val="120000"/>
              </a:lnSpc>
              <a:spcAft>
                <a:spcPts val="1200"/>
              </a:spcAft>
              <a:buFont typeface="+mj-lt"/>
              <a:buAutoNum type="arabicPeriod" startAt="6"/>
            </a:pP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中国科协、教育部、科技部、卫生计生委、中科院、工程院、自然科学基金会关于印发</a:t>
            </a: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发表学术论文“五不准”</a:t>
            </a: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的通知</a:t>
            </a:r>
            <a:r>
              <a:rPr lang="en-US" altLang="zh-CN" sz="3200" dirty="0" smtClean="0">
                <a:latin typeface="微软雅黑" pitchFamily="34" charset="-122"/>
                <a:ea typeface="微软雅黑" pitchFamily="34" charset="-122"/>
              </a:rPr>
              <a:t>》, 2015</a:t>
            </a:r>
            <a:r>
              <a:rPr lang="zh-CN" altLang="en-US"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11</a:t>
            </a:r>
            <a:r>
              <a:rPr lang="zh-CN" altLang="en-US" sz="3200" dirty="0" smtClean="0">
                <a:latin typeface="微软雅黑" pitchFamily="34" charset="-122"/>
                <a:ea typeface="微软雅黑" pitchFamily="34" charset="-122"/>
              </a:rPr>
              <a:t>月</a:t>
            </a:r>
            <a:r>
              <a:rPr lang="en-US" altLang="zh-CN" sz="3200" dirty="0" smtClean="0">
                <a:latin typeface="微软雅黑" pitchFamily="34" charset="-122"/>
                <a:ea typeface="微软雅黑" pitchFamily="34" charset="-122"/>
              </a:rPr>
              <a:t>23</a:t>
            </a:r>
            <a:r>
              <a:rPr lang="zh-CN" altLang="en-US" sz="3200" dirty="0" smtClean="0">
                <a:latin typeface="微软雅黑" pitchFamily="34" charset="-122"/>
                <a:ea typeface="微软雅黑" pitchFamily="34" charset="-122"/>
              </a:rPr>
              <a:t>日由中国科协等七部委联合发布</a:t>
            </a:r>
            <a:endParaRPr lang="en-US" altLang="zh-CN" sz="3200" dirty="0" smtClean="0">
              <a:latin typeface="微软雅黑" pitchFamily="34" charset="-122"/>
              <a:ea typeface="微软雅黑" pitchFamily="34" charset="-122"/>
            </a:endParaRPr>
          </a:p>
          <a:p>
            <a:pPr marL="514350" indent="-514350">
              <a:lnSpc>
                <a:spcPct val="120000"/>
              </a:lnSpc>
              <a:spcAft>
                <a:spcPts val="1200"/>
              </a:spcAft>
              <a:buFont typeface="+mj-lt"/>
              <a:buAutoNum type="arabicPeriod" startAt="6"/>
            </a:pPr>
            <a:r>
              <a:rPr lang="en-US" altLang="zh-CN" sz="3200" dirty="0" smtClean="0">
                <a:latin typeface="微软雅黑" pitchFamily="34" charset="-122"/>
                <a:ea typeface="微软雅黑" pitchFamily="34" charset="-122"/>
              </a:rPr>
              <a:t> </a:t>
            </a:r>
            <a:r>
              <a:rPr lang="zh-CN" altLang="zh-CN" sz="3200" dirty="0" smtClean="0">
                <a:latin typeface="微软雅黑" pitchFamily="34" charset="-122"/>
                <a:ea typeface="微软雅黑" pitchFamily="34" charset="-122"/>
              </a:rPr>
              <a:t>《关于做好</a:t>
            </a:r>
            <a:r>
              <a:rPr lang="en-US" altLang="zh-CN" sz="3200" dirty="0" smtClean="0">
                <a:latin typeface="微软雅黑" pitchFamily="34" charset="-122"/>
                <a:ea typeface="微软雅黑" pitchFamily="34" charset="-122"/>
              </a:rPr>
              <a:t>2012</a:t>
            </a:r>
            <a:r>
              <a:rPr lang="zh-CN" altLang="zh-CN" sz="3200" dirty="0" smtClean="0">
                <a:latin typeface="微软雅黑" pitchFamily="34" charset="-122"/>
                <a:ea typeface="微软雅黑" pitchFamily="34" charset="-122"/>
              </a:rPr>
              <a:t>年科学道德和学风建设宣讲教育有关工作的通知（科协发组字〔</a:t>
            </a:r>
            <a:r>
              <a:rPr lang="en-US" altLang="zh-CN" sz="3200" dirty="0" smtClean="0">
                <a:latin typeface="微软雅黑" pitchFamily="34" charset="-122"/>
                <a:ea typeface="微软雅黑" pitchFamily="34" charset="-122"/>
              </a:rPr>
              <a:t>2012</a:t>
            </a:r>
            <a:r>
              <a:rPr lang="zh-CN" altLang="zh-CN" sz="3200" dirty="0" smtClean="0">
                <a:latin typeface="微软雅黑" pitchFamily="34" charset="-122"/>
                <a:ea typeface="微软雅黑" pitchFamily="34" charset="-122"/>
              </a:rPr>
              <a:t>〕</a:t>
            </a:r>
            <a:r>
              <a:rPr lang="en-US" altLang="zh-CN" sz="3200" dirty="0" smtClean="0">
                <a:latin typeface="微软雅黑" pitchFamily="34" charset="-122"/>
                <a:ea typeface="微软雅黑" pitchFamily="34" charset="-122"/>
              </a:rPr>
              <a:t>16</a:t>
            </a:r>
            <a:r>
              <a:rPr lang="zh-CN" altLang="zh-CN" sz="3200" dirty="0" smtClean="0">
                <a:latin typeface="微软雅黑" pitchFamily="34" charset="-122"/>
                <a:ea typeface="微软雅黑" pitchFamily="34" charset="-122"/>
              </a:rPr>
              <a:t>号）》，</a:t>
            </a:r>
            <a:r>
              <a:rPr lang="en-US" altLang="zh-CN" sz="3200" dirty="0" smtClean="0">
                <a:latin typeface="微软雅黑" pitchFamily="34" charset="-122"/>
                <a:ea typeface="微软雅黑" pitchFamily="34" charset="-122"/>
              </a:rPr>
              <a:t>2012</a:t>
            </a:r>
            <a:r>
              <a:rPr lang="zh-CN" altLang="zh-CN" sz="3200" dirty="0" smtClean="0">
                <a:latin typeface="微软雅黑" pitchFamily="34" charset="-122"/>
                <a:ea typeface="微软雅黑" pitchFamily="34" charset="-122"/>
              </a:rPr>
              <a:t>年由中国科协、教育部、中国科学院、中国社会科学院、中国工程院</a:t>
            </a:r>
            <a:r>
              <a:rPr lang="en-US" altLang="zh-CN" sz="3200" dirty="0" smtClean="0">
                <a:latin typeface="微软雅黑" pitchFamily="34" charset="-122"/>
                <a:ea typeface="微软雅黑" pitchFamily="34" charset="-122"/>
              </a:rPr>
              <a:t>5</a:t>
            </a:r>
            <a:r>
              <a:rPr lang="zh-CN" altLang="zh-CN" sz="3200" dirty="0" smtClean="0">
                <a:latin typeface="微软雅黑" pitchFamily="34" charset="-122"/>
                <a:ea typeface="微软雅黑" pitchFamily="34" charset="-122"/>
              </a:rPr>
              <a:t>部门联合发布</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WordArt 2"/>
          <p:cNvSpPr>
            <a:spLocks noChangeArrowheads="1" noChangeShapeType="1" noTextEdit="1"/>
          </p:cNvSpPr>
          <p:nvPr/>
        </p:nvSpPr>
        <p:spPr bwMode="auto">
          <a:xfrm>
            <a:off x="3810000" y="3505200"/>
            <a:ext cx="4267200" cy="1828800"/>
          </a:xfrm>
          <a:prstGeom prst="rect">
            <a:avLst/>
          </a:prstGeom>
        </p:spPr>
        <p:txBody>
          <a:bodyPr wrap="none" fromWordArt="1">
            <a:prstTxWarp prst="textSlantUp">
              <a:avLst>
                <a:gd name="adj" fmla="val 1264"/>
              </a:avLst>
            </a:prstTxWarp>
          </a:bodyPr>
          <a:lstStyle/>
          <a:p>
            <a:pPr algn="ctr"/>
            <a:r>
              <a:rPr lang="en-US" altLang="zh-CN"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华文行楷"/>
                <a:ea typeface="华文行楷"/>
              </a:rPr>
              <a:t>Thanks</a:t>
            </a:r>
            <a:endParaRPr lang="zh-CN" alt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华文行楷"/>
              <a:ea typeface="华文行楷"/>
            </a:endParaRPr>
          </a:p>
        </p:txBody>
      </p:sp>
      <p:sp>
        <p:nvSpPr>
          <p:cNvPr id="158723" name="WordArt 3"/>
          <p:cNvSpPr>
            <a:spLocks noChangeArrowheads="1" noChangeShapeType="1" noTextEdit="1"/>
          </p:cNvSpPr>
          <p:nvPr/>
        </p:nvSpPr>
        <p:spPr bwMode="auto">
          <a:xfrm rot="557438">
            <a:off x="2362200" y="1066800"/>
            <a:ext cx="2057400" cy="1219200"/>
          </a:xfrm>
          <a:prstGeom prst="rect">
            <a:avLst/>
          </a:prstGeom>
        </p:spPr>
        <p:txBody>
          <a:bodyPr wrap="none" fromWordArt="1">
            <a:prstTxWarp prst="textSlantUp">
              <a:avLst>
                <a:gd name="adj" fmla="val 32056"/>
              </a:avLst>
            </a:prstTxWarp>
          </a:bodyPr>
          <a:lstStyle/>
          <a:p>
            <a:pPr algn="ctr"/>
            <a:r>
              <a:rPr lang="en-US" altLang="zh-CN" sz="3600" kern="10">
                <a:ln w="9525">
                  <a:solidFill>
                    <a:srgbClr val="CC99FF"/>
                  </a:solidFill>
                  <a:round/>
                  <a:headEnd/>
                  <a:tailEnd/>
                </a:ln>
                <a:gradFill rotWithShape="0">
                  <a:gsLst>
                    <a:gs pos="0">
                      <a:srgbClr val="6600CC"/>
                    </a:gs>
                    <a:gs pos="100000">
                      <a:srgbClr val="CC00CC"/>
                    </a:gs>
                  </a:gsLst>
                  <a:lin ang="4842562" scaled="1"/>
                </a:gradFill>
                <a:effectLst>
                  <a:outerShdw dist="53882" dir="2700000" algn="ctr" rotWithShape="0">
                    <a:srgbClr val="9999FF">
                      <a:alpha val="80000"/>
                    </a:srgbClr>
                  </a:outerShdw>
                </a:effectLst>
                <a:latin typeface="华文新魏"/>
                <a:ea typeface="华文新魏"/>
              </a:rPr>
              <a:t>The End</a:t>
            </a:r>
            <a:endParaRPr lang="zh-CN" altLang="en-US" sz="3600" kern="10">
              <a:ln w="9525">
                <a:solidFill>
                  <a:srgbClr val="CC99FF"/>
                </a:solidFill>
                <a:round/>
                <a:headEnd/>
                <a:tailEnd/>
              </a:ln>
              <a:gradFill rotWithShape="0">
                <a:gsLst>
                  <a:gs pos="0">
                    <a:srgbClr val="6600CC"/>
                  </a:gs>
                  <a:gs pos="100000">
                    <a:srgbClr val="CC00CC"/>
                  </a:gs>
                </a:gsLst>
                <a:lin ang="4842562" scaled="1"/>
              </a:gradFill>
              <a:effectLst>
                <a:outerShdw dist="53882" dir="2700000" algn="ctr" rotWithShape="0">
                  <a:srgbClr val="9999FF">
                    <a:alpha val="80000"/>
                  </a:srgbClr>
                </a:outerShdw>
              </a:effectLst>
              <a:latin typeface="华文新魏"/>
              <a:ea typeface="华文新魏"/>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itchFamily="49" charset="-122"/>
              </a:rPr>
              <a:t>基本概念</a:t>
            </a:r>
          </a:p>
        </p:txBody>
      </p:sp>
      <p:sp>
        <p:nvSpPr>
          <p:cNvPr id="36867" name="Text Box 3"/>
          <p:cNvSpPr txBox="1">
            <a:spLocks noChangeArrowheads="1"/>
          </p:cNvSpPr>
          <p:nvPr/>
        </p:nvSpPr>
        <p:spPr bwMode="auto">
          <a:xfrm>
            <a:off x="611560" y="1052736"/>
            <a:ext cx="8229600" cy="4536627"/>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2.</a:t>
            </a:r>
            <a:r>
              <a:rPr lang="zh-CN" altLang="en-US" sz="3200" dirty="0">
                <a:latin typeface="微软雅黑" pitchFamily="34" charset="-122"/>
                <a:ea typeface="微软雅黑" pitchFamily="34" charset="-122"/>
              </a:rPr>
              <a:t>学术规范（</a:t>
            </a:r>
            <a:r>
              <a:rPr lang="en-US" altLang="zh-CN" sz="3200" dirty="0">
                <a:latin typeface="Times New Roman" pitchFamily="18" charset="0"/>
                <a:ea typeface="微软雅黑" pitchFamily="34" charset="-122"/>
                <a:cs typeface="Times New Roman" pitchFamily="18" charset="0"/>
              </a:rPr>
              <a:t>academic </a:t>
            </a:r>
            <a:r>
              <a:rPr lang="en-US" altLang="zh-CN" sz="3200" dirty="0" smtClean="0">
                <a:latin typeface="Times New Roman" pitchFamily="18" charset="0"/>
                <a:ea typeface="微软雅黑" pitchFamily="34" charset="-122"/>
                <a:cs typeface="Times New Roman" pitchFamily="18" charset="0"/>
              </a:rPr>
              <a:t>criterion </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学术规范是</a:t>
            </a:r>
            <a:r>
              <a:rPr lang="zh-CN" altLang="en-US" sz="3200" dirty="0">
                <a:solidFill>
                  <a:srgbClr val="C00000"/>
                </a:solidFill>
                <a:latin typeface="微软雅黑" pitchFamily="34" charset="-122"/>
                <a:ea typeface="微软雅黑" pitchFamily="34" charset="-122"/>
              </a:rPr>
              <a:t>从事学术活动的行为规范</a:t>
            </a:r>
            <a:r>
              <a:rPr lang="zh-CN" altLang="en-US" sz="3200" dirty="0">
                <a:solidFill>
                  <a:srgbClr val="0033CC"/>
                </a:solidFill>
                <a:latin typeface="微软雅黑" pitchFamily="34" charset="-122"/>
                <a:ea typeface="微软雅黑" pitchFamily="34" charset="-122"/>
              </a:rPr>
              <a:t>，</a:t>
            </a:r>
            <a:r>
              <a:rPr lang="zh-CN" altLang="en-US" sz="3200" dirty="0">
                <a:latin typeface="微软雅黑" pitchFamily="34" charset="-122"/>
                <a:ea typeface="微软雅黑" pitchFamily="34" charset="-122"/>
              </a:rPr>
              <a:t>是学术共同体成员必须遵循的准则。 </a:t>
            </a:r>
          </a:p>
          <a:p>
            <a:pPr>
              <a:lnSpc>
                <a:spcPct val="120000"/>
              </a:lnSpc>
              <a:spcAft>
                <a:spcPts val="1200"/>
              </a:spcAft>
            </a:pPr>
            <a:r>
              <a:rPr lang="zh-CN" altLang="en-US" sz="3200" dirty="0">
                <a:latin typeface="微软雅黑" pitchFamily="34" charset="-122"/>
                <a:ea typeface="微软雅黑" pitchFamily="34" charset="-122"/>
              </a:rPr>
              <a:t>       学术规范</a:t>
            </a:r>
            <a:r>
              <a:rPr lang="zh-CN" altLang="en-US" sz="3200" dirty="0" smtClean="0">
                <a:latin typeface="微软雅黑" pitchFamily="34" charset="-122"/>
                <a:ea typeface="微软雅黑" pitchFamily="34" charset="-122"/>
              </a:rPr>
              <a:t>并非是某种“行政化”的操作，</a:t>
            </a:r>
            <a:r>
              <a:rPr lang="zh-CN" altLang="en-US" sz="3200" dirty="0">
                <a:latin typeface="微软雅黑" pitchFamily="34" charset="-122"/>
                <a:ea typeface="微软雅黑" pitchFamily="34" charset="-122"/>
              </a:rPr>
              <a:t>而是在学术共同体内部所建构的</a:t>
            </a:r>
            <a:r>
              <a:rPr lang="zh-CN" altLang="en-US" sz="3200" dirty="0">
                <a:solidFill>
                  <a:srgbClr val="0033CC"/>
                </a:solidFill>
                <a:latin typeface="微软雅黑" pitchFamily="34" charset="-122"/>
                <a:ea typeface="微软雅黑" pitchFamily="34" charset="-122"/>
              </a:rPr>
              <a:t>一种自觉的制约机制</a:t>
            </a:r>
            <a:r>
              <a:rPr lang="zh-CN" altLang="en-US" sz="3200" dirty="0">
                <a:latin typeface="微软雅黑" pitchFamily="34" charset="-122"/>
                <a:ea typeface="微软雅黑" pitchFamily="34" charset="-122"/>
              </a:rPr>
              <a:t>。学术只有走向规范化，才能促进学术的繁荣和发展。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itchFamily="49" charset="-122"/>
              </a:rPr>
              <a:t>基本概念</a:t>
            </a:r>
          </a:p>
        </p:txBody>
      </p:sp>
      <p:sp>
        <p:nvSpPr>
          <p:cNvPr id="37891" name="Text Box 3"/>
          <p:cNvSpPr txBox="1">
            <a:spLocks noChangeArrowheads="1"/>
          </p:cNvSpPr>
          <p:nvPr/>
        </p:nvSpPr>
        <p:spPr bwMode="auto">
          <a:xfrm>
            <a:off x="539552" y="1052736"/>
            <a:ext cx="8153400" cy="3945696"/>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3.</a:t>
            </a:r>
            <a:r>
              <a:rPr lang="zh-CN" altLang="en-US" sz="3200" dirty="0">
                <a:latin typeface="微软雅黑" pitchFamily="34" charset="-122"/>
                <a:ea typeface="微软雅黑" pitchFamily="34" charset="-122"/>
              </a:rPr>
              <a:t>学风（ </a:t>
            </a:r>
            <a:r>
              <a:rPr lang="en-US" altLang="zh-CN" sz="3200" dirty="0">
                <a:latin typeface="Times New Roman" pitchFamily="18" charset="0"/>
                <a:ea typeface="微软雅黑" pitchFamily="34" charset="-122"/>
                <a:cs typeface="Times New Roman" pitchFamily="18" charset="0"/>
              </a:rPr>
              <a:t>academic atmosphere </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学风是</a:t>
            </a:r>
            <a:r>
              <a:rPr lang="zh-CN" altLang="en-US" sz="3200" dirty="0">
                <a:solidFill>
                  <a:srgbClr val="C00000"/>
                </a:solidFill>
                <a:latin typeface="微软雅黑" pitchFamily="34" charset="-122"/>
                <a:ea typeface="微软雅黑" pitchFamily="34" charset="-122"/>
              </a:rPr>
              <a:t>学术共同体及其成员在学术活动中表现出来的一种社会风气</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  </a:t>
            </a:r>
          </a:p>
          <a:p>
            <a:pPr>
              <a:lnSpc>
                <a:spcPct val="120000"/>
              </a:lnSpc>
              <a:spcAft>
                <a:spcPts val="1200"/>
              </a:spcAft>
            </a:pPr>
            <a:r>
              <a:rPr lang="zh-CN" altLang="en-US" sz="3200" dirty="0">
                <a:solidFill>
                  <a:srgbClr val="0033CC"/>
                </a:solidFill>
                <a:latin typeface="微软雅黑" pitchFamily="34" charset="-122"/>
                <a:ea typeface="微软雅黑" pitchFamily="34" charset="-122"/>
              </a:rPr>
              <a:t>       </a:t>
            </a:r>
            <a:r>
              <a:rPr lang="zh-CN" altLang="en-US" sz="3200" dirty="0">
                <a:latin typeface="微软雅黑" pitchFamily="34" charset="-122"/>
                <a:ea typeface="微软雅黑" pitchFamily="34" charset="-122"/>
              </a:rPr>
              <a:t>学风不仅关系到</a:t>
            </a:r>
            <a:r>
              <a:rPr lang="zh-CN" altLang="en-US" sz="3200" dirty="0">
                <a:solidFill>
                  <a:srgbClr val="0033CC"/>
                </a:solidFill>
                <a:latin typeface="微软雅黑" pitchFamily="34" charset="-122"/>
                <a:ea typeface="微软雅黑" pitchFamily="34" charset="-122"/>
              </a:rPr>
              <a:t>学术自身的继承</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发展与创新</a:t>
            </a:r>
            <a:r>
              <a:rPr lang="zh-CN" altLang="en-US" sz="3200" dirty="0">
                <a:latin typeface="微软雅黑" pitchFamily="34" charset="-122"/>
                <a:ea typeface="微软雅黑" pitchFamily="34" charset="-122"/>
              </a:rPr>
              <a:t>，而且关系到整个</a:t>
            </a:r>
            <a:r>
              <a:rPr lang="zh-CN" altLang="en-US" sz="3200" dirty="0">
                <a:solidFill>
                  <a:srgbClr val="0033CC"/>
                </a:solidFill>
                <a:latin typeface="微软雅黑" pitchFamily="34" charset="-122"/>
                <a:ea typeface="微软雅黑" pitchFamily="34" charset="-122"/>
              </a:rPr>
              <a:t>社会的风气</a:t>
            </a:r>
            <a:r>
              <a:rPr lang="zh-CN" altLang="en-US" sz="3200" dirty="0">
                <a:latin typeface="微软雅黑" pitchFamily="34" charset="-122"/>
                <a:ea typeface="微软雅黑" pitchFamily="34" charset="-122"/>
              </a:rPr>
              <a:t>、整个</a:t>
            </a:r>
            <a:r>
              <a:rPr lang="zh-CN" altLang="en-US" sz="3200" dirty="0">
                <a:solidFill>
                  <a:srgbClr val="0033CC"/>
                </a:solidFill>
                <a:latin typeface="微软雅黑" pitchFamily="34" charset="-122"/>
                <a:ea typeface="微软雅黑" pitchFamily="34" charset="-122"/>
              </a:rPr>
              <a:t>民族的精神面貌</a:t>
            </a:r>
            <a:r>
              <a:rPr lang="zh-CN" altLang="en-US" sz="3200" dirty="0">
                <a:latin typeface="微软雅黑" pitchFamily="34" charset="-122"/>
                <a:ea typeface="微软雅黑" pitchFamily="34" charset="-122"/>
              </a:rPr>
              <a:t>。</a:t>
            </a:r>
            <a:r>
              <a:rPr lang="zh-CN" altLang="en-US" sz="3200" dirty="0">
                <a:solidFill>
                  <a:srgbClr val="0033CC"/>
                </a:solidFill>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itchFamily="49" charset="-122"/>
              </a:rPr>
              <a:t>基本概念</a:t>
            </a:r>
          </a:p>
        </p:txBody>
      </p:sp>
      <p:sp>
        <p:nvSpPr>
          <p:cNvPr id="38915" name="Text Box 3"/>
          <p:cNvSpPr txBox="1">
            <a:spLocks noChangeArrowheads="1"/>
          </p:cNvSpPr>
          <p:nvPr/>
        </p:nvSpPr>
        <p:spPr bwMode="auto">
          <a:xfrm>
            <a:off x="395536" y="836712"/>
            <a:ext cx="8534400" cy="5077480"/>
          </a:xfrm>
          <a:prstGeom prst="rect">
            <a:avLst/>
          </a:prstGeom>
          <a:noFill/>
          <a:ln w="9525">
            <a:noFill/>
            <a:miter lim="800000"/>
            <a:headEnd/>
            <a:tailEnd/>
          </a:ln>
          <a:effectLst/>
        </p:spPr>
        <p:txBody>
          <a:bodyPr>
            <a:spAutoFit/>
          </a:bodyPr>
          <a:lstStyle/>
          <a:p>
            <a:pPr>
              <a:lnSpc>
                <a:spcPct val="120000"/>
              </a:lnSpc>
              <a:spcAft>
                <a:spcPts val="1200"/>
              </a:spcAft>
            </a:pPr>
            <a:r>
              <a:rPr lang="en-US" altLang="zh-CN" sz="3200" dirty="0">
                <a:latin typeface="微软雅黑" pitchFamily="34" charset="-122"/>
                <a:ea typeface="微软雅黑" pitchFamily="34" charset="-122"/>
              </a:rPr>
              <a:t>4.</a:t>
            </a:r>
            <a:r>
              <a:rPr lang="zh-CN" altLang="en-US" sz="3200" dirty="0">
                <a:latin typeface="微软雅黑" pitchFamily="34" charset="-122"/>
                <a:ea typeface="微软雅黑" pitchFamily="34" charset="-122"/>
              </a:rPr>
              <a:t>学术成果（ </a:t>
            </a:r>
            <a:r>
              <a:rPr lang="en-US" altLang="zh-CN" sz="3200" dirty="0">
                <a:latin typeface="Times New Roman" pitchFamily="18" charset="0"/>
                <a:ea typeface="微软雅黑" pitchFamily="34" charset="-122"/>
                <a:cs typeface="Times New Roman" pitchFamily="18" charset="0"/>
              </a:rPr>
              <a:t>academic achievement</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是指</a:t>
            </a:r>
            <a:r>
              <a:rPr lang="zh-CN" altLang="en-US" sz="3200" dirty="0">
                <a:solidFill>
                  <a:srgbClr val="C00000"/>
                </a:solidFill>
                <a:latin typeface="微软雅黑" pitchFamily="34" charset="-122"/>
                <a:ea typeface="微软雅黑" pitchFamily="34" charset="-122"/>
              </a:rPr>
              <a:t>人们通过研究活动所取得的，并通过同行专家审评或鉴定，或在公开的学术刊物上发表，确认具有一定的学术意义或实用价值的创造性结果</a:t>
            </a:r>
            <a:r>
              <a:rPr lang="zh-CN" altLang="en-US" sz="3200" dirty="0">
                <a:latin typeface="微软雅黑" pitchFamily="34" charset="-122"/>
                <a:ea typeface="微软雅黑" pitchFamily="34" charset="-122"/>
              </a:rPr>
              <a:t>。   </a:t>
            </a:r>
          </a:p>
          <a:p>
            <a:pPr>
              <a:lnSpc>
                <a:spcPct val="120000"/>
              </a:lnSpc>
              <a:spcAft>
                <a:spcPts val="1200"/>
              </a:spcAft>
            </a:pPr>
            <a:r>
              <a:rPr lang="zh-CN" altLang="en-US" sz="3200" dirty="0">
                <a:latin typeface="微软雅黑" pitchFamily="34" charset="-122"/>
                <a:ea typeface="微软雅黑" pitchFamily="34" charset="-122"/>
              </a:rPr>
              <a:t>       按照国家科技部</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关于科学技术研究成果管理的规定</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，学术成果必须同时具备</a:t>
            </a:r>
            <a:r>
              <a:rPr lang="zh-CN" altLang="en-US" sz="3200" dirty="0">
                <a:solidFill>
                  <a:srgbClr val="0033CC"/>
                </a:solidFill>
                <a:latin typeface="微软雅黑" pitchFamily="34" charset="-122"/>
                <a:ea typeface="微软雅黑" pitchFamily="34" charset="-122"/>
              </a:rPr>
              <a:t>新颖性、先进性</a:t>
            </a:r>
            <a:r>
              <a:rPr lang="zh-CN" altLang="en-US" sz="3200" dirty="0">
                <a:latin typeface="微软雅黑" pitchFamily="34" charset="-122"/>
                <a:ea typeface="微软雅黑" pitchFamily="34" charset="-122"/>
              </a:rPr>
              <a:t>和</a:t>
            </a:r>
            <a:r>
              <a:rPr lang="zh-CN" altLang="en-US" sz="3200" dirty="0">
                <a:solidFill>
                  <a:srgbClr val="0033CC"/>
                </a:solidFill>
                <a:latin typeface="微软雅黑" pitchFamily="34" charset="-122"/>
                <a:ea typeface="微软雅黑" pitchFamily="34" charset="-122"/>
              </a:rPr>
              <a:t>实用价值</a:t>
            </a:r>
            <a:r>
              <a:rPr lang="zh-CN" altLang="en-US" sz="3200" dirty="0">
                <a:latin typeface="微软雅黑" pitchFamily="34" charset="-122"/>
                <a:ea typeface="微软雅黑" pitchFamily="34" charset="-122"/>
              </a:rPr>
              <a:t>（或学术意义）三个特点。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3522</Words>
  <Application>Microsoft Office PowerPoint</Application>
  <PresentationFormat>全屏显示(4:3)</PresentationFormat>
  <Paragraphs>297</Paragraphs>
  <Slides>63</Slides>
  <Notes>0</Notes>
  <HiddenSlides>0</HiddenSlides>
  <MMClips>0</MMClips>
  <ScaleCrop>false</ScaleCrop>
  <HeadingPairs>
    <vt:vector size="4" baseType="variant">
      <vt:variant>
        <vt:lpstr>主题</vt:lpstr>
      </vt:variant>
      <vt:variant>
        <vt:i4>1</vt:i4>
      </vt:variant>
      <vt:variant>
        <vt:lpstr>幻灯片标题</vt:lpstr>
      </vt:variant>
      <vt:variant>
        <vt:i4>63</vt:i4>
      </vt:variant>
    </vt:vector>
  </HeadingPairs>
  <TitlesOfParts>
    <vt:vector size="64" baseType="lpstr">
      <vt:lpstr>Office 主题</vt:lpstr>
      <vt:lpstr>幻灯片 1</vt:lpstr>
      <vt:lpstr>高等学校科学技术 学术规范指南（第二版）  （宣讲稿）</vt:lpstr>
      <vt:lpstr>幻灯片 3</vt:lpstr>
      <vt:lpstr>再版背景</vt:lpstr>
      <vt:lpstr>本宣讲稿的内容</vt:lpstr>
      <vt:lpstr>幻灯片 6</vt:lpstr>
      <vt:lpstr>基本概念</vt:lpstr>
      <vt:lpstr>基本概念</vt:lpstr>
      <vt:lpstr>基本概念</vt:lpstr>
      <vt:lpstr>基本概念</vt:lpstr>
      <vt:lpstr>基本概念</vt:lpstr>
      <vt:lpstr>二、科技工作者应遵守的学术规范 (academic criteria for scientists)  </vt:lpstr>
      <vt:lpstr>幻灯片 13</vt:lpstr>
      <vt:lpstr>幻灯片 14</vt:lpstr>
      <vt:lpstr>幻灯片 15</vt:lpstr>
      <vt:lpstr>幻灯片 16</vt:lpstr>
      <vt:lpstr>幻灯片 17</vt:lpstr>
      <vt:lpstr>幻灯片 18</vt:lpstr>
      <vt:lpstr>幻灯片 19</vt:lpstr>
      <vt:lpstr>幻灯片 20</vt:lpstr>
      <vt:lpstr>幻灯片 21</vt:lpstr>
      <vt:lpstr>三、学术规范中的相关规定 (relevant rules in academic) </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四、学术不端行为的界定       (definitions of academic misconduct)</vt:lpstr>
      <vt:lpstr>抄袭和剽窃</vt:lpstr>
      <vt:lpstr>幻灯片 40</vt:lpstr>
      <vt:lpstr>幻灯片 41</vt:lpstr>
      <vt:lpstr>  五、学术不端行为的社会与个人因素分析 (analysis of academic misconduct on social and personal)    1. 社会因素（social reasons）</vt:lpstr>
      <vt:lpstr>2. 个人因素（personal reasons）</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Administrator</cp:lastModifiedBy>
  <cp:revision>37</cp:revision>
  <dcterms:modified xsi:type="dcterms:W3CDTF">2018-03-19T03:16:37Z</dcterms:modified>
</cp:coreProperties>
</file>